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6.jpg"/><Relationship Id="rId5" Type="http://schemas.openxmlformats.org/officeDocument/2006/relationships/image" Target="../media/image7.jpg"/><Relationship Id="rId6" Type="http://schemas.openxmlformats.org/officeDocument/2006/relationships/image" Target="../media/image8.jpg"/><Relationship Id="rId7" Type="http://schemas.openxmlformats.org/officeDocument/2006/relationships/image" Target="../media/image9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912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784080" y="-365760"/>
            <a:ext cx="2834640" cy="2834640"/>
          </a:xfrm>
          <a:prstGeom prst="ellipse">
            <a:avLst/>
          </a:prstGeom>
          <a:solidFill>
            <a:srgbClr val="F420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10424160" y="182880"/>
            <a:ext cx="1828800" cy="1828800"/>
          </a:xfrm>
          <a:prstGeom prst="ellipse">
            <a:avLst/>
          </a:prstGeom>
          <a:solidFill>
            <a:srgbClr val="B4DA5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-731520" y="5120640"/>
            <a:ext cx="2468880" cy="2468880"/>
          </a:xfrm>
          <a:prstGeom prst="ellipse">
            <a:avLst/>
          </a:prstGeom>
          <a:solidFill>
            <a:srgbClr val="2453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91440" y="5669280"/>
            <a:ext cx="1371600" cy="1371600"/>
          </a:xfrm>
          <a:prstGeom prst="ellipse">
            <a:avLst/>
          </a:prstGeom>
          <a:solidFill>
            <a:srgbClr val="D223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F7EF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40080" y="548640"/>
            <a:ext cx="73152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1">
                <a:solidFill>
                  <a:srgbClr val="B4DA55"/>
                </a:solidFill>
                <a:latin typeface="Arial"/>
              </a:rPr>
              <a:t>THE RIM, INC.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1417320"/>
            <a:ext cx="8138160" cy="2011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F7EFDB"/>
                </a:solidFill>
                <a:latin typeface="Arial"/>
              </a:rPr>
              <a:t>THE RIM IS</a:t>
            </a:r>
            <a:br/>
            <a:r>
              <a:t>WHERE YOU WANNA BE.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5800" y="3703320"/>
            <a:ext cx="8138160" cy="10058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FFFFFF"/>
                </a:solidFill>
                <a:latin typeface="Arial"/>
              </a:rPr>
              <a:t>A founder-led entertainment and IP company. Swipe brings in the audience. The Rim turns that attention into a portfolio of original properties.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85800" y="5074920"/>
            <a:ext cx="1508760" cy="347472"/>
          </a:xfrm>
          <a:prstGeom prst="roundRect">
            <a:avLst/>
          </a:prstGeom>
          <a:solidFill>
            <a:srgbClr val="F420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85800" y="5102352"/>
            <a:ext cx="1508760" cy="228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00" b="1">
                <a:solidFill>
                  <a:srgbClr val="0A0A0A"/>
                </a:solidFill>
                <a:latin typeface="Arial"/>
              </a:rPr>
              <a:t>$250K RAISE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2331720" y="5074920"/>
            <a:ext cx="1508760" cy="347472"/>
          </a:xfrm>
          <a:prstGeom prst="roundRect">
            <a:avLst/>
          </a:prstGeom>
          <a:solidFill>
            <a:srgbClr val="B4DA5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2331720" y="5102352"/>
            <a:ext cx="1508760" cy="228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00" b="1">
                <a:solidFill>
                  <a:srgbClr val="0A0A0A"/>
                </a:solidFill>
                <a:latin typeface="Arial"/>
              </a:rPr>
              <a:t>12 MONTHS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3977639" y="5074920"/>
            <a:ext cx="1691640" cy="347472"/>
          </a:xfrm>
          <a:prstGeom prst="roundRect">
            <a:avLst/>
          </a:prstGeom>
          <a:solidFill>
            <a:srgbClr val="F7EF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3977639" y="5102352"/>
            <a:ext cx="1691640" cy="228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00" b="1">
                <a:solidFill>
                  <a:srgbClr val="0A0A0A"/>
                </a:solidFill>
                <a:latin typeface="Arial"/>
              </a:rPr>
              <a:t>LOS ANGELES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0080" y="6547104"/>
            <a:ext cx="7772400" cy="16459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t>THE RIM, INC.  •  INVESTOR DECK v3.0  •  CONFIDENTIAL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55680" y="6519672"/>
            <a:ext cx="41148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800" b="1">
                <a:solidFill>
                  <a:srgbClr val="09122A"/>
                </a:solidFill>
                <a:latin typeface="Arial"/>
              </a:rPr>
              <a:t>01</a:t>
            </a:r>
          </a:p>
        </p:txBody>
      </p:sp>
      <p:pic>
        <p:nvPicPr>
          <p:cNvPr id="19" name="Picture 18" descr="cover_b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594360" y="502920"/>
            <a:ext cx="36576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b="1">
                <a:solidFill>
                  <a:srgbClr val="BBE241"/>
                </a:solidFill>
                <a:latin typeface="Aptos Display"/>
              </a:rPr>
              <a:t>THE RIM, INC.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94360" y="1143000"/>
            <a:ext cx="4937760" cy="1143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600" b="1">
                <a:solidFill>
                  <a:srgbClr val="F8F4E6"/>
                </a:solidFill>
                <a:latin typeface="Aptos Display"/>
              </a:rPr>
              <a:t>THE RIM IS
WHERE YOU WANNA BE.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94360" y="2743200"/>
            <a:ext cx="475488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200" b="0">
                <a:solidFill>
                  <a:srgbClr val="F8F4E6"/>
                </a:solidFill>
                <a:latin typeface="Aptos Display"/>
              </a:rPr>
              <a:t>A founder-led entertainment and IP company. Swipe brings in the audience. The Rim turns that attention into a portfolio of original properties.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94360" y="4800600"/>
            <a:ext cx="960120" cy="292608"/>
          </a:xfrm>
          <a:prstGeom prst="rect">
            <a:avLst/>
          </a:prstGeom>
          <a:solidFill>
            <a:srgbClr val="FF22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594360" y="4837176"/>
            <a:ext cx="9601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700" b="1">
                <a:solidFill>
                  <a:srgbClr val="07122A"/>
                </a:solidFill>
                <a:latin typeface="Aptos Display"/>
              </a:rPr>
              <a:t>$250K RAISE</a:t>
            </a:r>
          </a:p>
        </p:txBody>
      </p:sp>
      <p:sp>
        <p:nvSpPr>
          <p:cNvPr id="25" name="Rectangle 24"/>
          <p:cNvSpPr/>
          <p:nvPr/>
        </p:nvSpPr>
        <p:spPr>
          <a:xfrm>
            <a:off x="1691640" y="4800600"/>
            <a:ext cx="914400" cy="292608"/>
          </a:xfrm>
          <a:prstGeom prst="rect">
            <a:avLst/>
          </a:prstGeom>
          <a:solidFill>
            <a:srgbClr val="BBE24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1691640" y="4837176"/>
            <a:ext cx="91440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700" b="1">
                <a:solidFill>
                  <a:srgbClr val="07122A"/>
                </a:solidFill>
                <a:latin typeface="Aptos Display"/>
              </a:rPr>
              <a:t>12 MONTHS</a:t>
            </a:r>
          </a:p>
        </p:txBody>
      </p:sp>
      <p:sp>
        <p:nvSpPr>
          <p:cNvPr id="27" name="Rectangle 26"/>
          <p:cNvSpPr/>
          <p:nvPr/>
        </p:nvSpPr>
        <p:spPr>
          <a:xfrm>
            <a:off x="2743200" y="4800600"/>
            <a:ext cx="1051560" cy="292608"/>
          </a:xfrm>
          <a:prstGeom prst="rect">
            <a:avLst/>
          </a:prstGeom>
          <a:solidFill>
            <a:srgbClr val="F8F4E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2743200" y="4837176"/>
            <a:ext cx="105156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700" b="1">
                <a:solidFill>
                  <a:srgbClr val="07122A"/>
                </a:solidFill>
                <a:latin typeface="Aptos Display"/>
              </a:rPr>
              <a:t>LOS ANGELES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94360" y="6419088"/>
            <a:ext cx="22860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THE RIM, INC.  •  INVESTOR DECK v3.0  •  CONFIDENTIAL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912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784080" y="-365760"/>
            <a:ext cx="2834640" cy="2834640"/>
          </a:xfrm>
          <a:prstGeom prst="ellipse">
            <a:avLst/>
          </a:prstGeom>
          <a:solidFill>
            <a:srgbClr val="F420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10424160" y="182880"/>
            <a:ext cx="1828800" cy="1828800"/>
          </a:xfrm>
          <a:prstGeom prst="ellipse">
            <a:avLst/>
          </a:prstGeom>
          <a:solidFill>
            <a:srgbClr val="B4DA5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-731520" y="5120640"/>
            <a:ext cx="2468880" cy="2468880"/>
          </a:xfrm>
          <a:prstGeom prst="ellipse">
            <a:avLst/>
          </a:prstGeom>
          <a:solidFill>
            <a:srgbClr val="2453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91440" y="5669280"/>
            <a:ext cx="1371600" cy="1371600"/>
          </a:xfrm>
          <a:prstGeom prst="ellipse">
            <a:avLst/>
          </a:prstGeom>
          <a:solidFill>
            <a:srgbClr val="D223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F7EF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40080" y="411480"/>
            <a:ext cx="59436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1">
                <a:solidFill>
                  <a:srgbClr val="B5E14C"/>
                </a:solidFill>
                <a:latin typeface="Arial"/>
              </a:rPr>
              <a:t>09 • 12-MONTH MILESTONES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749808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2000" b="1">
                <a:solidFill>
                  <a:srgbClr val="F5F5F0"/>
                </a:solidFill>
              </a:rPr>
              <a:t>Build → Pull → Transfer → Decide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8368" y="1627632"/>
            <a:ext cx="9875520" cy="5943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>
                <a:solidFill>
                  <a:srgbClr val="F5F5F0"/>
                </a:solidFill>
              </a:rPr>
              <a:t>Year 1 tests one core model: build Swipe, measure audience pull, prove transfer into RMRADIO, then make an evidence-based capital decision.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40080" y="2148840"/>
            <a:ext cx="2487168" cy="3246120"/>
          </a:xfrm>
          <a:prstGeom prst="roundRect">
            <a:avLst/>
          </a:prstGeom>
          <a:solidFill>
            <a:srgbClr val="141E3A"/>
          </a:solidFill>
          <a:ln w="19050">
            <a:solidFill>
              <a:srgbClr val="F420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7" y="2331720"/>
            <a:ext cx="2084832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>
                <a:solidFill>
                  <a:srgbClr val="F42069"/>
                </a:solidFill>
                <a:latin typeface="Arial"/>
              </a:rPr>
              <a:t>MONTH 3</a:t>
            </a:r>
            <a:br/>
            <a:r>
              <a:t>BUILD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41247" y="2715768"/>
            <a:ext cx="2084832" cy="253288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>
                <a:solidFill>
                  <a:srgbClr val="F5F5F0"/>
                </a:solidFill>
              </a:rPr>
              <a:t>Professional Swipe identity • LA operation • core content team • 7–14 day reserve • priority designs/logos • Rim Bible v1.0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456432" y="2148840"/>
            <a:ext cx="2487168" cy="3246120"/>
          </a:xfrm>
          <a:prstGeom prst="roundRect">
            <a:avLst/>
          </a:prstGeom>
          <a:solidFill>
            <a:srgbClr val="141E3A"/>
          </a:solidFill>
          <a:ln w="19050">
            <a:solidFill>
              <a:srgbClr val="B4DA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3657600" y="2331720"/>
            <a:ext cx="2084832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>
                <a:solidFill>
                  <a:srgbClr val="B4DA55"/>
                </a:solidFill>
                <a:latin typeface="Arial"/>
              </a:rPr>
              <a:t>MONTH 6</a:t>
            </a:r>
            <a:br/>
            <a:r>
              <a:t>PULL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657600" y="2715768"/>
            <a:ext cx="2084832" cy="253288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>
                <a:solidFill>
                  <a:srgbClr val="F5F5F0"/>
                </a:solidFill>
              </a:rPr>
              <a:t>Unsolicited Swipe recognition • RMRADIO / Did You Know? curiosity • direct-audience growth • commercial response • next-financing assessment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272784" y="2148840"/>
            <a:ext cx="2487168" cy="3246120"/>
          </a:xfrm>
          <a:prstGeom prst="roundRect">
            <a:avLst/>
          </a:prstGeom>
          <a:solidFill>
            <a:srgbClr val="141E3A"/>
          </a:solidFill>
          <a:ln w="19050">
            <a:solidFill>
              <a:srgbClr val="F7EFD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473952" y="2331720"/>
            <a:ext cx="2084832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>
                <a:solidFill>
                  <a:srgbClr val="F7EFDB"/>
                </a:solidFill>
                <a:latin typeface="Arial"/>
              </a:rPr>
              <a:t>MONTH 9</a:t>
            </a:r>
            <a:br/>
            <a:r>
              <a:t>TRANSFER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73952" y="2715768"/>
            <a:ext cx="2084832" cy="253288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>
                <a:solidFill>
                  <a:srgbClr val="F5F5F0"/>
                </a:solidFill>
              </a:rPr>
              <a:t>Test RMRADIO as an independent media property. Measure standalone attention, retention, follows, and audience behavior when Swipe is absent.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9089136" y="2148840"/>
            <a:ext cx="2487168" cy="3246120"/>
          </a:xfrm>
          <a:prstGeom prst="roundRect">
            <a:avLst/>
          </a:prstGeom>
          <a:solidFill>
            <a:srgbClr val="141E3A"/>
          </a:solidFill>
          <a:ln w="19050">
            <a:solidFill>
              <a:srgbClr val="2453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9290304" y="2331720"/>
            <a:ext cx="2084832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>
                <a:solidFill>
                  <a:srgbClr val="F5F5F0"/>
                </a:solidFill>
              </a:rPr>
              <a:t>MONTH 12</a:t>
            </a:r>
          </a:p>
          <a:p>
            <a:r>
              <a:rPr>
                <a:solidFill>
                  <a:srgbClr val="F5F5F0"/>
                </a:solidFill>
              </a:rPr>
              <a:t>DECIDE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290304" y="2715768"/>
            <a:ext cx="2084832" cy="253288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>
                <a:solidFill>
                  <a:srgbClr val="F5F5F0"/>
                </a:solidFill>
              </a:rPr>
              <a:t>EXPAND if growth, transfer, and commercial evidence repeat. ITERATE if the thesis is promising but incomplete. RESET if the strategy fails to produce durable demand.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40080" y="6547104"/>
            <a:ext cx="7772400" cy="16459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700">
                <a:solidFill>
                  <a:srgbClr val="0F1830"/>
                </a:solidFill>
              </a:rPr>
              <a:t>THE RIM, INC.  •  INVESTOR DECK v3.0  •  CONFIDENTIAL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1155680" y="6519672"/>
            <a:ext cx="41148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800" b="1">
                <a:solidFill>
                  <a:srgbClr val="09122A"/>
                </a:solidFill>
                <a:latin typeface="Arial"/>
              </a:rP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912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784080" y="-365760"/>
            <a:ext cx="2834640" cy="2834640"/>
          </a:xfrm>
          <a:prstGeom prst="ellipse">
            <a:avLst/>
          </a:prstGeom>
          <a:solidFill>
            <a:srgbClr val="F420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10424160" y="182880"/>
            <a:ext cx="1828800" cy="1828800"/>
          </a:xfrm>
          <a:prstGeom prst="ellipse">
            <a:avLst/>
          </a:prstGeom>
          <a:solidFill>
            <a:srgbClr val="B4DA5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-731520" y="5120640"/>
            <a:ext cx="2468880" cy="2468880"/>
          </a:xfrm>
          <a:prstGeom prst="ellipse">
            <a:avLst/>
          </a:prstGeom>
          <a:solidFill>
            <a:srgbClr val="2453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91440" y="5669280"/>
            <a:ext cx="1371600" cy="1371600"/>
          </a:xfrm>
          <a:prstGeom prst="ellipse">
            <a:avLst/>
          </a:prstGeom>
          <a:solidFill>
            <a:srgbClr val="D223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F7EF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40080" y="411480"/>
            <a:ext cx="59436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1">
                <a:solidFill>
                  <a:srgbClr val="B5E14C"/>
                </a:solidFill>
                <a:latin typeface="Arial"/>
              </a:rPr>
              <a:t>10 • CAPITAL PLAN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749808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2000" b="1">
                <a:solidFill>
                  <a:srgbClr val="F5F5F0"/>
                </a:solidFill>
              </a:rPr>
              <a:t>$250,000 • 12-month proof plan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8368" y="1627632"/>
            <a:ext cx="9875520" cy="5943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>
                <a:solidFill>
                  <a:srgbClr val="F5F5F0"/>
                </a:solidFill>
              </a:rPr>
              <a:t>Capital builds the acquisition engine, professionalizes the IP, tests transfer, and preserves a protected reserve. Discretionary spend scales only after proof.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5800" y="2057400"/>
            <a:ext cx="347472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>
                <a:solidFill>
                  <a:srgbClr val="F5F5F0"/>
                </a:solidFill>
              </a:rPr>
              <a:t>Founder compensation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206240" y="2057400"/>
            <a:ext cx="91440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>
                <a:solidFill>
                  <a:srgbClr val="F5F5F0"/>
                </a:solidFill>
              </a:rPr>
              <a:t>$36K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212080" y="2057400"/>
            <a:ext cx="50292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/>
        </p:txBody>
      </p:sp>
      <p:sp>
        <p:nvSpPr>
          <p:cNvPr id="14" name="TextBox 13"/>
          <p:cNvSpPr txBox="1"/>
          <p:nvPr/>
        </p:nvSpPr>
        <p:spPr>
          <a:xfrm>
            <a:off x="685800" y="2715768"/>
            <a:ext cx="347472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>
                <a:solidFill>
                  <a:srgbClr val="F5F5F0"/>
                </a:solidFill>
              </a:rPr>
              <a:t>Fractional COO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206240" y="2715768"/>
            <a:ext cx="91440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>
                <a:solidFill>
                  <a:srgbClr val="F5F5F0"/>
                </a:solidFill>
              </a:rPr>
              <a:t>$24K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212080" y="2715768"/>
            <a:ext cx="50292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/>
        </p:txBody>
      </p:sp>
      <p:sp>
        <p:nvSpPr>
          <p:cNvPr id="17" name="TextBox 16"/>
          <p:cNvSpPr txBox="1"/>
          <p:nvPr/>
        </p:nvSpPr>
        <p:spPr>
          <a:xfrm>
            <a:off x="685800" y="3374136"/>
            <a:ext cx="347472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>
                <a:solidFill>
                  <a:srgbClr val="F5F5F0"/>
                </a:solidFill>
              </a:rPr>
              <a:t>Embedded cameraman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206240" y="3374136"/>
            <a:ext cx="91440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>
                <a:solidFill>
                  <a:srgbClr val="F5F5F0"/>
                </a:solidFill>
              </a:rPr>
              <a:t>$35K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212080" y="3374136"/>
            <a:ext cx="50292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/>
        </p:txBody>
      </p:sp>
      <p:sp>
        <p:nvSpPr>
          <p:cNvPr id="20" name="TextBox 19"/>
          <p:cNvSpPr txBox="1"/>
          <p:nvPr/>
        </p:nvSpPr>
        <p:spPr>
          <a:xfrm>
            <a:off x="685800" y="4032504"/>
            <a:ext cx="347472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>
                <a:solidFill>
                  <a:srgbClr val="F5F5F0"/>
                </a:solidFill>
              </a:rPr>
              <a:t>Editing + content production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206240" y="4032504"/>
            <a:ext cx="91440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>
                <a:solidFill>
                  <a:srgbClr val="F5F5F0"/>
                </a:solidFill>
              </a:rPr>
              <a:t>$40K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212080" y="4032504"/>
            <a:ext cx="50292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/>
        </p:txBody>
      </p:sp>
      <p:sp>
        <p:nvSpPr>
          <p:cNvPr id="23" name="TextBox 22"/>
          <p:cNvSpPr txBox="1"/>
          <p:nvPr/>
        </p:nvSpPr>
        <p:spPr>
          <a:xfrm>
            <a:off x="685800" y="4690872"/>
            <a:ext cx="347472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>
                <a:solidFill>
                  <a:srgbClr val="F5F5F0"/>
                </a:solidFill>
              </a:rPr>
              <a:t>Marketing + paid distribution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206240" y="4690872"/>
            <a:ext cx="91440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>
                <a:solidFill>
                  <a:srgbClr val="F5F5F0"/>
                </a:solidFill>
              </a:rPr>
              <a:t>$35K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212080" y="4690872"/>
            <a:ext cx="50292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/>
        </p:txBody>
      </p:sp>
      <p:sp>
        <p:nvSpPr>
          <p:cNvPr id="26" name="TextBox 25"/>
          <p:cNvSpPr txBox="1"/>
          <p:nvPr/>
        </p:nvSpPr>
        <p:spPr>
          <a:xfrm>
            <a:off x="6217920" y="2057400"/>
            <a:ext cx="347472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>
                <a:solidFill>
                  <a:srgbClr val="F5F5F0"/>
                </a:solidFill>
              </a:rPr>
              <a:t>Rim visual / IP development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738360" y="2057400"/>
            <a:ext cx="91440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>
                <a:solidFill>
                  <a:srgbClr val="F5F5F0"/>
                </a:solidFill>
              </a:rPr>
              <a:t>$20K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0744200" y="2057400"/>
            <a:ext cx="50292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/>
        </p:txBody>
      </p:sp>
      <p:sp>
        <p:nvSpPr>
          <p:cNvPr id="29" name="TextBox 28"/>
          <p:cNvSpPr txBox="1"/>
          <p:nvPr/>
        </p:nvSpPr>
        <p:spPr>
          <a:xfrm>
            <a:off x="6217920" y="2715768"/>
            <a:ext cx="347472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>
                <a:solidFill>
                  <a:srgbClr val="F5F5F0"/>
                </a:solidFill>
              </a:rPr>
              <a:t>Swipe image development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738360" y="2715768"/>
            <a:ext cx="91440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>
                <a:solidFill>
                  <a:srgbClr val="F5F5F0"/>
                </a:solidFill>
              </a:rPr>
              <a:t>$15K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0744200" y="2715768"/>
            <a:ext cx="50292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/>
        </p:txBody>
      </p:sp>
      <p:sp>
        <p:nvSpPr>
          <p:cNvPr id="32" name="TextBox 31"/>
          <p:cNvSpPr txBox="1"/>
          <p:nvPr/>
        </p:nvSpPr>
        <p:spPr>
          <a:xfrm>
            <a:off x="6217920" y="3374136"/>
            <a:ext cx="347472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>
                <a:solidFill>
                  <a:srgbClr val="F5F5F0"/>
                </a:solidFill>
              </a:rPr>
              <a:t>Legal / IP / accounting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9738360" y="3374136"/>
            <a:ext cx="91440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>
                <a:solidFill>
                  <a:srgbClr val="F5F5F0"/>
                </a:solidFill>
              </a:rPr>
              <a:t>$10K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0744200" y="3374136"/>
            <a:ext cx="50292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/>
        </p:txBody>
      </p:sp>
      <p:sp>
        <p:nvSpPr>
          <p:cNvPr id="35" name="TextBox 34"/>
          <p:cNvSpPr txBox="1"/>
          <p:nvPr/>
        </p:nvSpPr>
        <p:spPr>
          <a:xfrm>
            <a:off x="6217920" y="4032504"/>
            <a:ext cx="347472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>
                <a:solidFill>
                  <a:srgbClr val="F5F5F0"/>
                </a:solidFill>
              </a:rPr>
              <a:t>HQ / production infrastructure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9738360" y="4032504"/>
            <a:ext cx="91440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>
                <a:solidFill>
                  <a:srgbClr val="F5F5F0"/>
                </a:solidFill>
              </a:rPr>
              <a:t>$15K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0744200" y="4032504"/>
            <a:ext cx="50292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/>
        </p:txBody>
      </p:sp>
      <p:sp>
        <p:nvSpPr>
          <p:cNvPr id="38" name="TextBox 37"/>
          <p:cNvSpPr txBox="1"/>
          <p:nvPr/>
        </p:nvSpPr>
        <p:spPr>
          <a:xfrm>
            <a:off x="6217920" y="4690872"/>
            <a:ext cx="347472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>
                <a:solidFill>
                  <a:srgbClr val="F5F5F0"/>
                </a:solidFill>
              </a:rPr>
              <a:t>Swipe music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9738360" y="4690872"/>
            <a:ext cx="91440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>
                <a:solidFill>
                  <a:srgbClr val="F5F5F0"/>
                </a:solidFill>
              </a:rPr>
              <a:t>$5K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0744200" y="4690872"/>
            <a:ext cx="50292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/>
        </p:txBody>
      </p:sp>
      <p:sp>
        <p:nvSpPr>
          <p:cNvPr id="41" name="TextBox 40"/>
          <p:cNvSpPr txBox="1"/>
          <p:nvPr/>
        </p:nvSpPr>
        <p:spPr>
          <a:xfrm>
            <a:off x="685800" y="5532120"/>
            <a:ext cx="1060704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800" b="1">
                <a:solidFill>
                  <a:srgbClr val="B5E14C"/>
                </a:solidFill>
              </a:rPr>
              <a:t>PROTECTED RESERVE  $15K     •     TOTAL  $250K     •     PAID MEDIA STARTS WITH ~$5–7.5K TEST AUTHORITY; MORE SPEND UNLOCKS AFTER PROOF.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40080" y="6547104"/>
            <a:ext cx="7772400" cy="16459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700">
                <a:solidFill>
                  <a:srgbClr val="0F1830"/>
                </a:solidFill>
              </a:rPr>
              <a:t>THE RIM, INC.  •  INVESTOR DECK v3.0  •  CONFIDENTIAL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11155680" y="6519672"/>
            <a:ext cx="41148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800" b="1">
                <a:solidFill>
                  <a:srgbClr val="09122A"/>
                </a:solidFill>
                <a:latin typeface="Arial"/>
              </a:rP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912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784080" y="-365760"/>
            <a:ext cx="2834640" cy="2834640"/>
          </a:xfrm>
          <a:prstGeom prst="ellipse">
            <a:avLst/>
          </a:prstGeom>
          <a:solidFill>
            <a:srgbClr val="F420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10424160" y="182880"/>
            <a:ext cx="1828800" cy="1828800"/>
          </a:xfrm>
          <a:prstGeom prst="ellipse">
            <a:avLst/>
          </a:prstGeom>
          <a:solidFill>
            <a:srgbClr val="B4DA5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-731520" y="5120640"/>
            <a:ext cx="2468880" cy="2468880"/>
          </a:xfrm>
          <a:prstGeom prst="ellipse">
            <a:avLst/>
          </a:prstGeom>
          <a:solidFill>
            <a:srgbClr val="2453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91440" y="5669280"/>
            <a:ext cx="1371600" cy="1371600"/>
          </a:xfrm>
          <a:prstGeom prst="ellipse">
            <a:avLst/>
          </a:prstGeom>
          <a:solidFill>
            <a:srgbClr val="D223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F7EF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40080" y="411480"/>
            <a:ext cx="59436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1">
                <a:solidFill>
                  <a:srgbClr val="B5E14C"/>
                </a:solidFill>
                <a:latin typeface="Arial"/>
              </a:rPr>
              <a:t>11 • THE RAISE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749808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2000" b="1">
                <a:solidFill>
                  <a:srgbClr val="F5F5F0"/>
                </a:solidFill>
              </a:rPr>
              <a:t>Seeking $250K from a strategic lead investor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8368" y="1627632"/>
            <a:ext cx="9875520" cy="5943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>
                <a:solidFill>
                  <a:srgbClr val="F5F5F0"/>
                </a:solidFill>
              </a:rPr>
              <a:t>Preferred investor: one lead with entertainment, music, fashion, consumer, media, creator, agency, distribution, or future-capital leverage.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40080" y="2240280"/>
            <a:ext cx="3383280" cy="2423160"/>
          </a:xfrm>
          <a:prstGeom prst="roundRect">
            <a:avLst/>
          </a:prstGeom>
          <a:solidFill>
            <a:srgbClr val="141E3A"/>
          </a:solidFill>
          <a:ln w="19050">
            <a:solidFill>
              <a:srgbClr val="F420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7" y="2423160"/>
            <a:ext cx="2980944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800" b="1">
                <a:solidFill>
                  <a:srgbClr val="B5E14C"/>
                </a:solidFill>
              </a:rPr>
              <a:t>WORKING ECONOMICS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41247" y="2807208"/>
            <a:ext cx="2980944" cy="170992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>
                <a:solidFill>
                  <a:srgbClr val="F5F5F0"/>
                </a:solidFill>
              </a:rPr>
              <a:t>$250K for 10% target ownership. Final structure and terms remain subject to diligence, negotiation, and securities/corporate counsel.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343400" y="2240280"/>
            <a:ext cx="3383280" cy="2423160"/>
          </a:xfrm>
          <a:prstGeom prst="roundRect">
            <a:avLst/>
          </a:prstGeom>
          <a:solidFill>
            <a:srgbClr val="141E3A"/>
          </a:solidFill>
          <a:ln w="19050">
            <a:solidFill>
              <a:srgbClr val="B4DA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544568" y="2423160"/>
            <a:ext cx="2980944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800" b="1">
                <a:solidFill>
                  <a:srgbClr val="B5E14C"/>
                </a:solidFill>
              </a:rPr>
              <a:t>STRATEGIC VALUE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44568" y="2807208"/>
            <a:ext cx="2980944" cy="170992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>
                <a:solidFill>
                  <a:srgbClr val="F5F5F0"/>
                </a:solidFill>
              </a:rPr>
              <a:t>Capital plus introductions, operating guidance, brand access, creator networks, distribution relationships, and future financing leverage.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8046720" y="2240280"/>
            <a:ext cx="3383280" cy="2423160"/>
          </a:xfrm>
          <a:prstGeom prst="roundRect">
            <a:avLst/>
          </a:prstGeom>
          <a:solidFill>
            <a:srgbClr val="141E3A"/>
          </a:solidFill>
          <a:ln w="19050">
            <a:solidFill>
              <a:srgbClr val="F7EFD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247888" y="2423160"/>
            <a:ext cx="2980944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800" b="1">
                <a:solidFill>
                  <a:srgbClr val="B5E14C"/>
                </a:solidFill>
              </a:rPr>
              <a:t>FOUNDER ALIGNMENT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47888" y="2807208"/>
            <a:ext cx="2980944" cy="170992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>
                <a:solidFill>
                  <a:srgbClr val="F5F5F0"/>
                </a:solidFill>
              </a:rPr>
              <a:t>Founder-led creative control. 75% personal ownership floor on a fully diluted basis. Three-seat board target: founder, lead investor, mutually agreed independent.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85800" y="5074920"/>
            <a:ext cx="10424160" cy="5943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>
                <a:solidFill>
                  <a:srgbClr val="F5F5F0"/>
                </a:solidFill>
              </a:rPr>
              <a:t>Instrument, valuation, investor rights, option-pool timing, board mechanics, and protective provisions will be finalized with qualified securities/corporate counsel before accepting capital.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0080" y="6547104"/>
            <a:ext cx="7772400" cy="16459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700">
                <a:solidFill>
                  <a:srgbClr val="0F1830"/>
                </a:solidFill>
              </a:rPr>
              <a:t>THE RIM, INC.  •  INVESTOR DECK v3.0  •  CONFIDENTIAL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1155680" y="6519672"/>
            <a:ext cx="41148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800" b="1">
                <a:solidFill>
                  <a:srgbClr val="09122A"/>
                </a:solidFill>
                <a:latin typeface="Arial"/>
              </a:rP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912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784080" y="-365760"/>
            <a:ext cx="2834640" cy="2834640"/>
          </a:xfrm>
          <a:prstGeom prst="ellipse">
            <a:avLst/>
          </a:prstGeom>
          <a:solidFill>
            <a:srgbClr val="F420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10424160" y="182880"/>
            <a:ext cx="1828800" cy="1828800"/>
          </a:xfrm>
          <a:prstGeom prst="ellipse">
            <a:avLst/>
          </a:prstGeom>
          <a:solidFill>
            <a:srgbClr val="B4DA5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-731520" y="5120640"/>
            <a:ext cx="2468880" cy="2468880"/>
          </a:xfrm>
          <a:prstGeom prst="ellipse">
            <a:avLst/>
          </a:prstGeom>
          <a:solidFill>
            <a:srgbClr val="2453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91440" y="5669280"/>
            <a:ext cx="1371600" cy="1371600"/>
          </a:xfrm>
          <a:prstGeom prst="ellipse">
            <a:avLst/>
          </a:prstGeom>
          <a:solidFill>
            <a:srgbClr val="D223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F7EF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40080" y="411480"/>
            <a:ext cx="59436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640080" y="749808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/>
        </p:txBody>
      </p:sp>
      <p:sp>
        <p:nvSpPr>
          <p:cNvPr id="10" name="TextBox 9"/>
          <p:cNvSpPr txBox="1"/>
          <p:nvPr/>
        </p:nvSpPr>
        <p:spPr>
          <a:xfrm>
            <a:off x="658368" y="1627632"/>
            <a:ext cx="9875520" cy="5943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/>
        </p:txBody>
      </p:sp>
      <p:sp>
        <p:nvSpPr>
          <p:cNvPr id="11" name="TextBox 10"/>
          <p:cNvSpPr txBox="1"/>
          <p:nvPr/>
        </p:nvSpPr>
        <p:spPr>
          <a:xfrm>
            <a:off x="731520" y="2331720"/>
            <a:ext cx="192024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/>
        </p:txBody>
      </p:sp>
      <p:sp>
        <p:nvSpPr>
          <p:cNvPr id="12" name="TextBox 11"/>
          <p:cNvSpPr txBox="1"/>
          <p:nvPr/>
        </p:nvSpPr>
        <p:spPr>
          <a:xfrm>
            <a:off x="2743200" y="2286000"/>
            <a:ext cx="54864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3429000" y="2331720"/>
            <a:ext cx="22860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/>
        </p:txBody>
      </p:sp>
      <p:sp>
        <p:nvSpPr>
          <p:cNvPr id="14" name="TextBox 13"/>
          <p:cNvSpPr txBox="1"/>
          <p:nvPr/>
        </p:nvSpPr>
        <p:spPr>
          <a:xfrm>
            <a:off x="5806440" y="2286000"/>
            <a:ext cx="54864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/>
        </p:txBody>
      </p:sp>
      <p:sp>
        <p:nvSpPr>
          <p:cNvPr id="15" name="TextBox 14"/>
          <p:cNvSpPr txBox="1"/>
          <p:nvPr/>
        </p:nvSpPr>
        <p:spPr>
          <a:xfrm>
            <a:off x="6492240" y="2331720"/>
            <a:ext cx="219456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8778240" y="2286000"/>
            <a:ext cx="54864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/>
        </p:txBody>
      </p:sp>
      <p:sp>
        <p:nvSpPr>
          <p:cNvPr id="17" name="TextBox 16"/>
          <p:cNvSpPr txBox="1"/>
          <p:nvPr/>
        </p:nvSpPr>
        <p:spPr>
          <a:xfrm>
            <a:off x="9464040" y="2331720"/>
            <a:ext cx="201168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/>
        </p:txBody>
      </p:sp>
      <p:sp>
        <p:nvSpPr>
          <p:cNvPr id="18" name="TextBox 17"/>
          <p:cNvSpPr txBox="1"/>
          <p:nvPr/>
        </p:nvSpPr>
        <p:spPr>
          <a:xfrm>
            <a:off x="731520" y="3703320"/>
            <a:ext cx="43891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/>
        </p:txBody>
      </p:sp>
      <p:sp>
        <p:nvSpPr>
          <p:cNvPr id="19" name="Rounded Rectangle 18"/>
          <p:cNvSpPr/>
          <p:nvPr/>
        </p:nvSpPr>
        <p:spPr>
          <a:xfrm>
            <a:off x="731520" y="4251960"/>
            <a:ext cx="1600200" cy="347472"/>
          </a:xfrm>
          <a:prstGeom prst="roundRect">
            <a:avLst/>
          </a:prstGeom>
          <a:solidFill>
            <a:srgbClr val="F420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TextBox 19"/>
          <p:cNvSpPr txBox="1"/>
          <p:nvPr/>
        </p:nvSpPr>
        <p:spPr>
          <a:xfrm>
            <a:off x="731520" y="4279392"/>
            <a:ext cx="1600200" cy="228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/>
        </p:txBody>
      </p:sp>
      <p:sp>
        <p:nvSpPr>
          <p:cNvPr id="21" name="Rounded Rectangle 20"/>
          <p:cNvSpPr/>
          <p:nvPr/>
        </p:nvSpPr>
        <p:spPr>
          <a:xfrm>
            <a:off x="2514600" y="4251960"/>
            <a:ext cx="1783080" cy="347472"/>
          </a:xfrm>
          <a:prstGeom prst="roundRect">
            <a:avLst/>
          </a:prstGeom>
          <a:solidFill>
            <a:srgbClr val="B4DA5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2" name="TextBox 21"/>
          <p:cNvSpPr txBox="1"/>
          <p:nvPr/>
        </p:nvSpPr>
        <p:spPr>
          <a:xfrm>
            <a:off x="2514600" y="4279392"/>
            <a:ext cx="1783080" cy="228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/>
        </p:txBody>
      </p:sp>
      <p:sp>
        <p:nvSpPr>
          <p:cNvPr id="23" name="Rounded Rectangle 22"/>
          <p:cNvSpPr/>
          <p:nvPr/>
        </p:nvSpPr>
        <p:spPr>
          <a:xfrm>
            <a:off x="4480560" y="4251960"/>
            <a:ext cx="1874519" cy="347472"/>
          </a:xfrm>
          <a:prstGeom prst="roundRect">
            <a:avLst/>
          </a:prstGeom>
          <a:solidFill>
            <a:srgbClr val="F7EF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4" name="TextBox 23"/>
          <p:cNvSpPr txBox="1"/>
          <p:nvPr/>
        </p:nvSpPr>
        <p:spPr>
          <a:xfrm>
            <a:off x="4480560" y="4279392"/>
            <a:ext cx="1874519" cy="228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/>
        </p:txBody>
      </p:sp>
      <p:sp>
        <p:nvSpPr>
          <p:cNvPr id="25" name="TextBox 24"/>
          <p:cNvSpPr txBox="1"/>
          <p:nvPr/>
        </p:nvSpPr>
        <p:spPr>
          <a:xfrm>
            <a:off x="731520" y="4983480"/>
            <a:ext cx="987552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/>
        </p:txBody>
      </p:sp>
      <p:sp>
        <p:nvSpPr>
          <p:cNvPr id="26" name="TextBox 25"/>
          <p:cNvSpPr txBox="1"/>
          <p:nvPr/>
        </p:nvSpPr>
        <p:spPr>
          <a:xfrm>
            <a:off x="640080" y="6547104"/>
            <a:ext cx="7772400" cy="16459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/>
        </p:txBody>
      </p:sp>
      <p:sp>
        <p:nvSpPr>
          <p:cNvPr id="27" name="TextBox 26"/>
          <p:cNvSpPr txBox="1"/>
          <p:nvPr/>
        </p:nvSpPr>
        <p:spPr>
          <a:xfrm>
            <a:off x="11155680" y="6519672"/>
            <a:ext cx="41148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/>
        </p:txBody>
      </p:sp>
      <p:pic>
        <p:nvPicPr>
          <p:cNvPr id="28" name="Picture 27" descr="final_b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594360" y="502920"/>
            <a:ext cx="36576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00" b="1">
                <a:solidFill>
                  <a:srgbClr val="B5E14C"/>
                </a:solidFill>
              </a:rPr>
              <a:t>12 • VALUE CREATION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94360" y="1051560"/>
            <a:ext cx="5486400" cy="10058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800" b="1">
                <a:solidFill>
                  <a:srgbClr val="F5F5F0"/>
                </a:solidFill>
              </a:rPr>
              <a:t>Swipe is the doorway.</a:t>
            </a:r>
          </a:p>
          <a:p>
            <a:r>
              <a:rPr sz="1800" b="1">
                <a:solidFill>
                  <a:srgbClr val="F5F5F0"/>
                </a:solidFill>
              </a:rPr>
              <a:t>The Rim is the company.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94360" y="2240280"/>
            <a:ext cx="53035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>
                <a:solidFill>
                  <a:srgbClr val="F5F5F0"/>
                </a:solidFill>
              </a:rPr>
              <a:t>The 12-month value inflection is evidence that attention around one person transfers into company-controlled IP.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94360" y="3246120"/>
            <a:ext cx="1143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00" b="1">
                <a:solidFill>
                  <a:srgbClr val="F5F5F0"/>
                </a:solidFill>
              </a:rPr>
              <a:t>AUDIENCE ENGINE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920240" y="3246120"/>
            <a:ext cx="1143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00" b="1">
                <a:solidFill>
                  <a:srgbClr val="F5F5F0"/>
                </a:solidFill>
              </a:rPr>
              <a:t>RMRADIO TRANSFER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246120" y="3246120"/>
            <a:ext cx="1143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00" b="1">
                <a:solidFill>
                  <a:srgbClr val="F5F5F0"/>
                </a:solidFill>
              </a:rPr>
              <a:t>DIRECT AUDIENCE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572000" y="3246120"/>
            <a:ext cx="1143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00" b="1">
                <a:solidFill>
                  <a:srgbClr val="F5F5F0"/>
                </a:solidFill>
              </a:rPr>
              <a:t>REPEATABLE REVENUE</a:t>
            </a:r>
          </a:p>
        </p:txBody>
      </p:sp>
      <p:sp>
        <p:nvSpPr>
          <p:cNvPr id="36" name="Rectangle 35"/>
          <p:cNvSpPr/>
          <p:nvPr/>
        </p:nvSpPr>
        <p:spPr>
          <a:xfrm>
            <a:off x="594360" y="4343400"/>
            <a:ext cx="1234440" cy="320040"/>
          </a:xfrm>
          <a:prstGeom prst="rect">
            <a:avLst/>
          </a:prstGeom>
          <a:solidFill>
            <a:srgbClr val="FF22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594360" y="4379976"/>
            <a:ext cx="123444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700" b="1">
                <a:solidFill>
                  <a:srgbClr val="0F1830"/>
                </a:solidFill>
              </a:rPr>
              <a:t>Daily system</a:t>
            </a:r>
          </a:p>
        </p:txBody>
      </p:sp>
      <p:sp>
        <p:nvSpPr>
          <p:cNvPr id="38" name="Rectangle 37"/>
          <p:cNvSpPr/>
          <p:nvPr/>
        </p:nvSpPr>
        <p:spPr>
          <a:xfrm>
            <a:off x="2011680" y="4343400"/>
            <a:ext cx="1234440" cy="320040"/>
          </a:xfrm>
          <a:prstGeom prst="rect">
            <a:avLst/>
          </a:prstGeom>
          <a:solidFill>
            <a:srgbClr val="BBE24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2011680" y="4379976"/>
            <a:ext cx="123444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700" b="1">
                <a:solidFill>
                  <a:srgbClr val="0F1830"/>
                </a:solidFill>
              </a:rPr>
              <a:t>Independent demand</a:t>
            </a:r>
          </a:p>
        </p:txBody>
      </p:sp>
      <p:sp>
        <p:nvSpPr>
          <p:cNvPr id="40" name="Rectangle 39"/>
          <p:cNvSpPr/>
          <p:nvPr/>
        </p:nvSpPr>
        <p:spPr>
          <a:xfrm>
            <a:off x="3429000" y="4343400"/>
            <a:ext cx="1234440" cy="320040"/>
          </a:xfrm>
          <a:prstGeom prst="rect">
            <a:avLst/>
          </a:prstGeom>
          <a:solidFill>
            <a:srgbClr val="F8F4E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3429000" y="4379976"/>
            <a:ext cx="123444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700" b="1">
                <a:solidFill>
                  <a:srgbClr val="0F1830"/>
                </a:solidFill>
              </a:rPr>
              <a:t>Owned relationship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94360" y="5166360"/>
            <a:ext cx="54864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>
                <a:solidFill>
                  <a:srgbClr val="F5F5F0"/>
                </a:solidFill>
              </a:rPr>
              <a:t>Build the audience. Prove the transfer. Expand what earns demand.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94360" y="6419088"/>
            <a:ext cx="32004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700">
                <a:solidFill>
                  <a:srgbClr val="0F1830"/>
                </a:solidFill>
              </a:rPr>
              <a:t>THE RIM, INC.  •  INVESTOR DECK v3.0  •  CONFIDENTIAL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4572000" y="4343400"/>
            <a:ext cx="137160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800" b="1">
                <a:solidFill>
                  <a:srgbClr val="F5F5F0"/>
                </a:solidFill>
              </a:rPr>
              <a:t>Commercial proof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912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784080" y="-365760"/>
            <a:ext cx="2834640" cy="2834640"/>
          </a:xfrm>
          <a:prstGeom prst="ellipse">
            <a:avLst/>
          </a:prstGeom>
          <a:solidFill>
            <a:srgbClr val="F420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10424160" y="182880"/>
            <a:ext cx="1828800" cy="1828800"/>
          </a:xfrm>
          <a:prstGeom prst="ellipse">
            <a:avLst/>
          </a:prstGeom>
          <a:solidFill>
            <a:srgbClr val="B4DA5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-731520" y="5120640"/>
            <a:ext cx="2468880" cy="2468880"/>
          </a:xfrm>
          <a:prstGeom prst="ellipse">
            <a:avLst/>
          </a:prstGeom>
          <a:solidFill>
            <a:srgbClr val="2453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91440" y="5669280"/>
            <a:ext cx="1371600" cy="1371600"/>
          </a:xfrm>
          <a:prstGeom prst="ellipse">
            <a:avLst/>
          </a:prstGeom>
          <a:solidFill>
            <a:srgbClr val="D223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F7EF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40080" y="411480"/>
            <a:ext cx="59436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1">
                <a:solidFill>
                  <a:srgbClr val="B5E14C"/>
                </a:solidFill>
                <a:latin typeface="Arial"/>
              </a:rPr>
              <a:t>01 • INVESTMENT THESIS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749808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2000" b="1">
                <a:solidFill>
                  <a:srgbClr val="F5F5F0"/>
                </a:solidFill>
              </a:rPr>
              <a:t>Build the audience. Prove the transfer. Expand what earns demand.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8368" y="1627632"/>
            <a:ext cx="9875520" cy="5943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>
                <a:solidFill>
                  <a:srgbClr val="F5F5F0"/>
                </a:solidFill>
              </a:rPr>
              <a:t>Swipe acquires attention. The Rim turns proven attention into company-controlled IP.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40080" y="2423160"/>
            <a:ext cx="3429000" cy="2286000"/>
          </a:xfrm>
          <a:prstGeom prst="roundRect">
            <a:avLst/>
          </a:prstGeom>
          <a:solidFill>
            <a:srgbClr val="141E3A"/>
          </a:solidFill>
          <a:ln w="19050">
            <a:solidFill>
              <a:srgbClr val="F420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7" y="2606040"/>
            <a:ext cx="3026664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>
                <a:solidFill>
                  <a:srgbClr val="F42069"/>
                </a:solidFill>
                <a:latin typeface="Arial"/>
              </a:rPr>
              <a:t>1 • CAPTURE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41247" y="2990088"/>
            <a:ext cx="3026664" cy="15727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F7EFDB"/>
                </a:solidFill>
                <a:latin typeface="Arial"/>
              </a:rPr>
              <a:t>Build Swipe into a recognizable artist and personality through consistent content, a clear visual identity, music, and paid distribution.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389120" y="2423160"/>
            <a:ext cx="3429000" cy="2286000"/>
          </a:xfrm>
          <a:prstGeom prst="roundRect">
            <a:avLst/>
          </a:prstGeom>
          <a:solidFill>
            <a:srgbClr val="141E3A"/>
          </a:solidFill>
          <a:ln w="19050">
            <a:solidFill>
              <a:srgbClr val="B4DA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590288" y="2606040"/>
            <a:ext cx="3026664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>
                <a:solidFill>
                  <a:srgbClr val="B4DA55"/>
                </a:solidFill>
                <a:latin typeface="Arial"/>
              </a:rPr>
              <a:t>2 • TRANSFER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90288" y="2990088"/>
            <a:ext cx="3026664" cy="15727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F7EFDB"/>
                </a:solidFill>
                <a:latin typeface="Arial"/>
              </a:rPr>
              <a:t>Use RMRADIO, “Did You Know?” and recurring lore to move audience interest from Swipe into The Rim.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8138160" y="2423160"/>
            <a:ext cx="3429000" cy="2286000"/>
          </a:xfrm>
          <a:prstGeom prst="roundRect">
            <a:avLst/>
          </a:prstGeom>
          <a:solidFill>
            <a:srgbClr val="141E3A"/>
          </a:solidFill>
          <a:ln w="19050">
            <a:solidFill>
              <a:srgbClr val="F7EFD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339328" y="2606040"/>
            <a:ext cx="3026664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>
                <a:solidFill>
                  <a:srgbClr val="F7EFDB"/>
                </a:solidFill>
                <a:latin typeface="Arial"/>
              </a:rPr>
              <a:t>3 • EXPAND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339328" y="2990088"/>
            <a:ext cx="3026664" cy="15727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F7EFDB"/>
                </a:solidFill>
                <a:latin typeface="Arial"/>
              </a:rPr>
              <a:t>Launch characters, media, licensing, and consumer products after audience demand is clear.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85800" y="516636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1">
                <a:solidFill>
                  <a:srgbClr val="F7EFDB"/>
                </a:solidFill>
                <a:latin typeface="Arial"/>
              </a:rPr>
              <a:t>YEAR-1 TEST: Does Swipe’s audience follow independent Rim properties?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0080" y="6547104"/>
            <a:ext cx="7772400" cy="16459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700">
                <a:solidFill>
                  <a:srgbClr val="0F1830"/>
                </a:solidFill>
              </a:rPr>
              <a:t>THE RIM, INC.  •  INVESTOR DECK v3.0  •  CONFIDENTIAL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1155680" y="6519672"/>
            <a:ext cx="41148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800" b="1">
                <a:solidFill>
                  <a:srgbClr val="09122A"/>
                </a:solidFill>
                <a:latin typeface="Arial"/>
              </a:rPr>
              <a:t>02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912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784080" y="-365760"/>
            <a:ext cx="2834640" cy="2834640"/>
          </a:xfrm>
          <a:prstGeom prst="ellipse">
            <a:avLst/>
          </a:prstGeom>
          <a:solidFill>
            <a:srgbClr val="F420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10424160" y="182880"/>
            <a:ext cx="1828800" cy="1828800"/>
          </a:xfrm>
          <a:prstGeom prst="ellipse">
            <a:avLst/>
          </a:prstGeom>
          <a:solidFill>
            <a:srgbClr val="B4DA5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-731520" y="5120640"/>
            <a:ext cx="2468880" cy="2468880"/>
          </a:xfrm>
          <a:prstGeom prst="ellipse">
            <a:avLst/>
          </a:prstGeom>
          <a:solidFill>
            <a:srgbClr val="2453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91440" y="5669280"/>
            <a:ext cx="1371600" cy="1371600"/>
          </a:xfrm>
          <a:prstGeom prst="ellipse">
            <a:avLst/>
          </a:prstGeom>
          <a:solidFill>
            <a:srgbClr val="D223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F7EF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40080" y="411480"/>
            <a:ext cx="59436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1">
                <a:solidFill>
                  <a:srgbClr val="B5E14C"/>
                </a:solidFill>
                <a:latin typeface="Arial"/>
              </a:rPr>
              <a:t>02 • FLAGSHIP TALENT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749808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F7EFDB"/>
                </a:solidFill>
                <a:latin typeface="Arial"/>
              </a:rPr>
              <a:t>Meet Swipe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8368" y="1627632"/>
            <a:ext cx="9875520" cy="5943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>
                <a:solidFill>
                  <a:srgbClr val="F5F5F0"/>
                </a:solidFill>
              </a:rPr>
              <a:t>A stylized founder alter ego built for music, fashion, personality, and constant real-world content.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40080" y="2331720"/>
            <a:ext cx="3246120" cy="2651760"/>
          </a:xfrm>
          <a:prstGeom prst="roundRect">
            <a:avLst/>
          </a:prstGeom>
          <a:solidFill>
            <a:srgbClr val="141E3A"/>
          </a:solidFill>
          <a:ln w="19050">
            <a:solidFill>
              <a:srgbClr val="F420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7" y="2514600"/>
            <a:ext cx="2843784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>
                <a:solidFill>
                  <a:srgbClr val="F42069"/>
                </a:solidFill>
                <a:latin typeface="Arial"/>
              </a:rPr>
              <a:t>THE PERSONA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41247" y="2898648"/>
            <a:ext cx="2843784" cy="193852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F7EFDB"/>
                </a:solidFill>
                <a:latin typeface="Arial"/>
              </a:rPr>
              <a:t>Expressive, optimistic, impulsive, and social. Confident in public. Unlucky in love.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160520" y="2331720"/>
            <a:ext cx="3246120" cy="2651760"/>
          </a:xfrm>
          <a:prstGeom prst="roundRect">
            <a:avLst/>
          </a:prstGeom>
          <a:solidFill>
            <a:srgbClr val="141E3A"/>
          </a:solidFill>
          <a:ln w="19050">
            <a:solidFill>
              <a:srgbClr val="B4DA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361688" y="2514600"/>
            <a:ext cx="2843784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>
                <a:solidFill>
                  <a:srgbClr val="B4DA55"/>
                </a:solidFill>
                <a:latin typeface="Arial"/>
              </a:rPr>
              <a:t>THE LOOK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361688" y="2898648"/>
            <a:ext cx="2843784" cy="193852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F7EFDB"/>
                </a:solidFill>
                <a:latin typeface="Arial"/>
              </a:rPr>
              <a:t>Spiky hair. Skatewear by day. High fashion when the moment calls for it. Pearls, studded bracelets, and statement belts replace standard rapper status cues.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680960" y="2331720"/>
            <a:ext cx="3611880" cy="2651760"/>
          </a:xfrm>
          <a:prstGeom prst="roundRect">
            <a:avLst/>
          </a:prstGeom>
          <a:solidFill>
            <a:srgbClr val="141E3A"/>
          </a:solidFill>
          <a:ln w="19050">
            <a:solidFill>
              <a:srgbClr val="F7EFD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882128" y="2514600"/>
            <a:ext cx="3209544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>
                <a:solidFill>
                  <a:srgbClr val="F7EFDB"/>
                </a:solidFill>
                <a:latin typeface="Arial"/>
              </a:rPr>
              <a:t>THE MUSIC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82128" y="2898648"/>
            <a:ext cx="3209544" cy="193852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t>12 released songs. Cameron wrote, produced, performed, and recorded the catalog himself. Capital improves packaging, distribution, and promotion.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85800" y="5303520"/>
            <a:ext cx="914400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1">
                <a:solidFill>
                  <a:srgbClr val="B4DA55"/>
                </a:solidFill>
                <a:latin typeface="Arial"/>
              </a:rPr>
              <a:t>FIRST IMPRESSION KPI: “This guy has style.”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0080" y="6547104"/>
            <a:ext cx="7772400" cy="16459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700">
                <a:solidFill>
                  <a:srgbClr val="0F1830"/>
                </a:solidFill>
              </a:rPr>
              <a:t>THE RIM, INC.  •  INVESTOR DECK v3.0  •  CONFIDENTIAL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1155680" y="6519672"/>
            <a:ext cx="41148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800" b="1">
                <a:solidFill>
                  <a:srgbClr val="09122A"/>
                </a:solidFill>
                <a:latin typeface="Arial"/>
              </a:rPr>
              <a:t>03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912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784080" y="-365760"/>
            <a:ext cx="2834640" cy="2834640"/>
          </a:xfrm>
          <a:prstGeom prst="ellipse">
            <a:avLst/>
          </a:prstGeom>
          <a:solidFill>
            <a:srgbClr val="F420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10424160" y="182880"/>
            <a:ext cx="1828800" cy="1828800"/>
          </a:xfrm>
          <a:prstGeom prst="ellipse">
            <a:avLst/>
          </a:prstGeom>
          <a:solidFill>
            <a:srgbClr val="B4DA5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-731520" y="5120640"/>
            <a:ext cx="2468880" cy="2468880"/>
          </a:xfrm>
          <a:prstGeom prst="ellipse">
            <a:avLst/>
          </a:prstGeom>
          <a:solidFill>
            <a:srgbClr val="2453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91440" y="5669280"/>
            <a:ext cx="1371600" cy="1371600"/>
          </a:xfrm>
          <a:prstGeom prst="ellipse">
            <a:avLst/>
          </a:prstGeom>
          <a:solidFill>
            <a:srgbClr val="D223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F7EF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40080" y="411480"/>
            <a:ext cx="59436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1">
                <a:solidFill>
                  <a:srgbClr val="B5E14C"/>
                </a:solidFill>
                <a:latin typeface="Arial"/>
              </a:rPr>
              <a:t>03 • EARLY PROOF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749808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2600" b="1">
                <a:solidFill>
                  <a:srgbClr val="F5F2E7"/>
                </a:solidFill>
              </a:rPr>
              <a:t>Verified traction evidence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8368" y="1627632"/>
            <a:ext cx="9875520" cy="5943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200">
                <a:solidFill>
                  <a:srgbClr val="F5F2E7"/>
                </a:solidFill>
              </a:rPr>
              <a:t>Founder-provided platform screenshots dated Aug. 24–27, 2026 show organic reach plus early paid-to-music conversion testing.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40080" y="2240280"/>
            <a:ext cx="2468880" cy="1417320"/>
          </a:xfrm>
          <a:prstGeom prst="roundRect">
            <a:avLst/>
          </a:prstGeom>
          <a:solidFill>
            <a:srgbClr val="141E3A"/>
          </a:solidFill>
          <a:ln w="19050">
            <a:solidFill>
              <a:srgbClr val="F420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7" y="2423160"/>
            <a:ext cx="2066544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2800" b="1">
                <a:solidFill>
                  <a:srgbClr val="F5F2E7"/>
                </a:solidFill>
              </a:rPr>
              <a:t>1.2M+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41247" y="2807208"/>
            <a:ext cx="2066544" cy="70408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200">
                <a:solidFill>
                  <a:srgbClr val="F5F2E7"/>
                </a:solidFill>
              </a:rPr>
              <a:t>views on a TikTok post*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429000" y="2240280"/>
            <a:ext cx="2468880" cy="1417320"/>
          </a:xfrm>
          <a:prstGeom prst="roundRect">
            <a:avLst/>
          </a:prstGeom>
          <a:solidFill>
            <a:srgbClr val="141E3A"/>
          </a:solidFill>
          <a:ln w="19050">
            <a:solidFill>
              <a:srgbClr val="B4DA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3630168" y="2423160"/>
            <a:ext cx="2066544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2800" b="1">
                <a:solidFill>
                  <a:srgbClr val="F5F2E7"/>
                </a:solidFill>
              </a:rPr>
              <a:t>9,375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630168" y="2807208"/>
            <a:ext cx="2066544" cy="70408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200">
                <a:solidFill>
                  <a:srgbClr val="F5F2E7"/>
                </a:solidFill>
              </a:rPr>
              <a:t>Instagram views / 30 days*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217920" y="2240280"/>
            <a:ext cx="2468880" cy="1417320"/>
          </a:xfrm>
          <a:prstGeom prst="roundRect">
            <a:avLst/>
          </a:prstGeom>
          <a:solidFill>
            <a:srgbClr val="141E3A"/>
          </a:solidFill>
          <a:ln w="19050">
            <a:solidFill>
              <a:srgbClr val="F7EFD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419088" y="2423160"/>
            <a:ext cx="2066544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2800" b="1">
                <a:solidFill>
                  <a:srgbClr val="F5F2E7"/>
                </a:solidFill>
              </a:rPr>
              <a:t>813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19088" y="2807208"/>
            <a:ext cx="2066544" cy="70408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200">
                <a:solidFill>
                  <a:srgbClr val="F5F2E7"/>
                </a:solidFill>
              </a:rPr>
              <a:t>Hypeddit visits*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9006839" y="2240280"/>
            <a:ext cx="2468880" cy="1417320"/>
          </a:xfrm>
          <a:prstGeom prst="roundRect">
            <a:avLst/>
          </a:prstGeom>
          <a:solidFill>
            <a:srgbClr val="141E3A"/>
          </a:solidFill>
          <a:ln w="19050">
            <a:solidFill>
              <a:srgbClr val="2453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9208007" y="2423160"/>
            <a:ext cx="2066544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2800" b="1">
                <a:solidFill>
                  <a:srgbClr val="F5F2E7"/>
                </a:solidFill>
              </a:rPr>
              <a:t>32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208007" y="2807208"/>
            <a:ext cx="2066544" cy="70408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200">
                <a:solidFill>
                  <a:srgbClr val="F5F2E7"/>
                </a:solidFill>
              </a:rPr>
              <a:t>Hypeddit music clicks*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85800" y="4069080"/>
            <a:ext cx="1042416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000">
                <a:solidFill>
                  <a:srgbClr val="F5F2E7"/>
                </a:solidFill>
              </a:rPr>
              <a:t>Organic short-form has produced multiple five- and six-figure TikTok posts, including a 1.2M-view post. Instagram reached 9,375 views and 2,322 viewers in the prior 30 days, with 44.9% of views from non-followers. Hypeddit grew to 813 visits and 32 clicks by Aug. 27.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85800" y="5394960"/>
            <a:ext cx="1005840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000">
                <a:solidFill>
                  <a:srgbClr val="F5F2E7"/>
                </a:solidFill>
              </a:rPr>
              <a:t>Paid test evidence: Meta snapshot shows $43.72 spend, 4,509 reach and 4,688 impressions; a reporting view shows 41 link clicks at $1.51 CPC. Spotify snapshot on Aug. 27 shows 171 streams in the prior 28 days. *Screenshots dated Aug. 24–27, 2026; refresh again immediately before sending.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40080" y="6547104"/>
            <a:ext cx="7772400" cy="16459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>
                <a:solidFill>
                  <a:srgbClr val="0A1632"/>
                </a:solidFill>
              </a:rPr>
              <a:t>THE RIM, INC.  •  INVESTOR DECK v3.1  •  CONFIDENTIAL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1155680" y="6519672"/>
            <a:ext cx="41148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700" b="1">
                <a:solidFill>
                  <a:srgbClr val="F5F5F0"/>
                </a:solidFill>
                <a:latin typeface="Arial"/>
              </a:rPr>
              <a:t>04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912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784080" y="-365760"/>
            <a:ext cx="2834640" cy="2834640"/>
          </a:xfrm>
          <a:prstGeom prst="ellipse">
            <a:avLst/>
          </a:prstGeom>
          <a:solidFill>
            <a:srgbClr val="F420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10424160" y="182880"/>
            <a:ext cx="1828800" cy="1828800"/>
          </a:xfrm>
          <a:prstGeom prst="ellipse">
            <a:avLst/>
          </a:prstGeom>
          <a:solidFill>
            <a:srgbClr val="B4DA5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-731520" y="5120640"/>
            <a:ext cx="2468880" cy="2468880"/>
          </a:xfrm>
          <a:prstGeom prst="ellipse">
            <a:avLst/>
          </a:prstGeom>
          <a:solidFill>
            <a:srgbClr val="2453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91440" y="5669280"/>
            <a:ext cx="1371600" cy="1371600"/>
          </a:xfrm>
          <a:prstGeom prst="ellipse">
            <a:avLst/>
          </a:prstGeom>
          <a:solidFill>
            <a:srgbClr val="D223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F7EF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40080" y="411480"/>
            <a:ext cx="59436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1">
                <a:solidFill>
                  <a:srgbClr val="B5E14C"/>
                </a:solidFill>
                <a:latin typeface="Arial"/>
              </a:rPr>
              <a:t>04 • THE WORLD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749808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F7EFDB"/>
                </a:solidFill>
                <a:latin typeface="Arial"/>
              </a:rPr>
              <a:t>The Rim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8368" y="1627632"/>
            <a:ext cx="9875520" cy="5943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0">
                <a:solidFill>
                  <a:srgbClr val="FFFFFF"/>
                </a:solidFill>
                <a:latin typeface="Arial"/>
              </a:rPr>
              <a:t>A heightened neo-1980s America where excess, old media, new technology, and absurd institutions exist side by side. The characters treat it all as normal.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85800" y="2240280"/>
            <a:ext cx="1600200" cy="347472"/>
          </a:xfrm>
          <a:prstGeom prst="roundRect">
            <a:avLst/>
          </a:prstGeom>
          <a:solidFill>
            <a:srgbClr val="F420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85800" y="2267712"/>
            <a:ext cx="1600200" cy="228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00" b="1">
                <a:solidFill>
                  <a:srgbClr val="0A0A0A"/>
                </a:solidFill>
                <a:latin typeface="Arial"/>
              </a:rPr>
              <a:t>NO FIXED YEAR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2468880" y="2240280"/>
            <a:ext cx="2057400" cy="347472"/>
          </a:xfrm>
          <a:prstGeom prst="roundRect">
            <a:avLst/>
          </a:prstGeom>
          <a:solidFill>
            <a:srgbClr val="B4DA5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2468880" y="2267712"/>
            <a:ext cx="2057400" cy="228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00" b="1">
                <a:solidFill>
                  <a:srgbClr val="0A0A0A"/>
                </a:solidFill>
                <a:latin typeface="Arial"/>
              </a:rPr>
              <a:t>TECH HAS NO CEILING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709160" y="2240280"/>
            <a:ext cx="1874519" cy="347472"/>
          </a:xfrm>
          <a:prstGeom prst="roundRect">
            <a:avLst/>
          </a:prstGeom>
          <a:solidFill>
            <a:srgbClr val="F7EF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709160" y="2267712"/>
            <a:ext cx="1874519" cy="228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00" b="1">
                <a:solidFill>
                  <a:srgbClr val="0A0A0A"/>
                </a:solidFill>
                <a:latin typeface="Arial"/>
              </a:rPr>
              <a:t>DEATH IS OPTIONAL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766560" y="2240280"/>
            <a:ext cx="2057400" cy="347472"/>
          </a:xfrm>
          <a:prstGeom prst="roundRect">
            <a:avLst/>
          </a:prstGeom>
          <a:solidFill>
            <a:srgbClr val="2453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766560" y="2267712"/>
            <a:ext cx="2057400" cy="228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00" b="1">
                <a:solidFill>
                  <a:srgbClr val="0A0A0A"/>
                </a:solidFill>
                <a:latin typeface="Arial"/>
              </a:rPr>
              <a:t>AMERICANA × SATIRE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85800" y="2971800"/>
            <a:ext cx="5029200" cy="2057400"/>
          </a:xfrm>
          <a:prstGeom prst="roundRect">
            <a:avLst/>
          </a:prstGeom>
          <a:solidFill>
            <a:srgbClr val="141E3A"/>
          </a:solidFill>
          <a:ln w="19050">
            <a:solidFill>
              <a:srgbClr val="F420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86968" y="3154680"/>
            <a:ext cx="4626864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>
                <a:solidFill>
                  <a:srgbClr val="F42069"/>
                </a:solidFill>
                <a:latin typeface="Arial"/>
              </a:rPr>
              <a:t>THE RULE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6968" y="3538728"/>
            <a:ext cx="4626864" cy="13441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F7EFDB"/>
                </a:solidFill>
                <a:latin typeface="Arial"/>
              </a:rPr>
              <a:t>Smartphones, monster trucks, airbrushed ads, extreme wealth, aliens, and old-school media coexist. To the people of The Rim, this is ordinary life.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989320" y="2971800"/>
            <a:ext cx="5029200" cy="2057400"/>
          </a:xfrm>
          <a:prstGeom prst="roundRect">
            <a:avLst/>
          </a:prstGeom>
          <a:solidFill>
            <a:srgbClr val="141E3A"/>
          </a:solidFill>
          <a:ln w="19050">
            <a:solidFill>
              <a:srgbClr val="B4DA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190488" y="3154680"/>
            <a:ext cx="4626864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>
                <a:solidFill>
                  <a:srgbClr val="B4DA55"/>
                </a:solidFill>
                <a:latin typeface="Arial"/>
              </a:rPr>
              <a:t>THE TONE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190488" y="3538728"/>
            <a:ext cx="4626864" cy="13441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F7EFDB"/>
                </a:solidFill>
                <a:latin typeface="Arial"/>
              </a:rPr>
              <a:t>The Rim borrows the look of America’s late-20th-century boom years, pushes the excess further, and uses the result for social commentary.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85800" y="5394960"/>
            <a:ext cx="731520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1">
                <a:solidFill>
                  <a:srgbClr val="F7EFDB"/>
                </a:solidFill>
                <a:latin typeface="Arial"/>
              </a:rPr>
              <a:t>THE RIM IS WHERE YOU WANNA BE.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0080" y="6547104"/>
            <a:ext cx="7772400" cy="16459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700">
                <a:solidFill>
                  <a:srgbClr val="0F1830"/>
                </a:solidFill>
              </a:rPr>
              <a:t>THE RIM, INC.  •  INVESTOR DECK v3.0  •  CONFIDENTIAL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1155680" y="6519672"/>
            <a:ext cx="41148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800" b="1">
                <a:solidFill>
                  <a:srgbClr val="09122A"/>
                </a:solidFill>
                <a:latin typeface="Arial"/>
              </a:rPr>
              <a:t>05</a:t>
            </a:r>
          </a:p>
        </p:txBody>
      </p:sp>
      <p:pic>
        <p:nvPicPr>
          <p:cNvPr id="28" name="Picture 27" descr="world_b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594360" y="457200"/>
            <a:ext cx="2743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800" b="1">
                <a:solidFill>
                  <a:srgbClr val="B5E14C"/>
                </a:solidFill>
                <a:latin typeface="Aptos Display"/>
              </a:rPr>
              <a:t>04 • THE WORLD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94360" y="914400"/>
            <a:ext cx="43891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800" b="1">
                <a:solidFill>
                  <a:srgbClr val="F8F4E6"/>
                </a:solidFill>
                <a:latin typeface="Aptos Display"/>
              </a:rPr>
              <a:t>The Rim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94360" y="1554480"/>
            <a:ext cx="475488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200" b="0">
                <a:solidFill>
                  <a:srgbClr val="F8F4E6"/>
                </a:solidFill>
                <a:latin typeface="Aptos Display"/>
              </a:rPr>
              <a:t>A heightened neo-1980s America where excess, old media, new technology, and absurd institutions exist side by side. The characters treat it all as normal.</a:t>
            </a:r>
          </a:p>
        </p:txBody>
      </p:sp>
      <p:sp>
        <p:nvSpPr>
          <p:cNvPr id="32" name="Rectangle 31"/>
          <p:cNvSpPr/>
          <p:nvPr/>
        </p:nvSpPr>
        <p:spPr>
          <a:xfrm>
            <a:off x="594360" y="2468880"/>
            <a:ext cx="1078992" cy="274320"/>
          </a:xfrm>
          <a:prstGeom prst="rect">
            <a:avLst/>
          </a:prstGeom>
          <a:solidFill>
            <a:srgbClr val="FF22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594360" y="2505456"/>
            <a:ext cx="1078992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630" b="1">
                <a:solidFill>
                  <a:srgbClr val="07122A"/>
                </a:solidFill>
                <a:latin typeface="Aptos Display"/>
              </a:rPr>
              <a:t>NO FIXED YEAR</a:t>
            </a:r>
          </a:p>
        </p:txBody>
      </p:sp>
      <p:sp>
        <p:nvSpPr>
          <p:cNvPr id="34" name="Rectangle 33"/>
          <p:cNvSpPr/>
          <p:nvPr/>
        </p:nvSpPr>
        <p:spPr>
          <a:xfrm>
            <a:off x="1801368" y="2468880"/>
            <a:ext cx="1078992" cy="274320"/>
          </a:xfrm>
          <a:prstGeom prst="rect">
            <a:avLst/>
          </a:prstGeom>
          <a:solidFill>
            <a:srgbClr val="BBE24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1801368" y="2505456"/>
            <a:ext cx="1078992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630" b="1">
                <a:solidFill>
                  <a:srgbClr val="07122A"/>
                </a:solidFill>
                <a:latin typeface="Aptos Display"/>
              </a:rPr>
              <a:t>TECH HAS NO CEILING</a:t>
            </a:r>
          </a:p>
        </p:txBody>
      </p:sp>
      <p:sp>
        <p:nvSpPr>
          <p:cNvPr id="36" name="Rectangle 35"/>
          <p:cNvSpPr/>
          <p:nvPr/>
        </p:nvSpPr>
        <p:spPr>
          <a:xfrm>
            <a:off x="3008376" y="2468880"/>
            <a:ext cx="1078992" cy="274320"/>
          </a:xfrm>
          <a:prstGeom prst="rect">
            <a:avLst/>
          </a:prstGeom>
          <a:solidFill>
            <a:srgbClr val="F8F4E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3008376" y="2505456"/>
            <a:ext cx="1078992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630" b="1">
                <a:solidFill>
                  <a:srgbClr val="07122A"/>
                </a:solidFill>
                <a:latin typeface="Aptos Display"/>
              </a:rPr>
              <a:t>DEATH IS OPTIONAL</a:t>
            </a:r>
          </a:p>
        </p:txBody>
      </p:sp>
      <p:sp>
        <p:nvSpPr>
          <p:cNvPr id="38" name="Rectangle 37"/>
          <p:cNvSpPr/>
          <p:nvPr/>
        </p:nvSpPr>
        <p:spPr>
          <a:xfrm>
            <a:off x="4215384" y="2468880"/>
            <a:ext cx="1078992" cy="274320"/>
          </a:xfrm>
          <a:prstGeom prst="rect">
            <a:avLst/>
          </a:prstGeom>
          <a:solidFill>
            <a:srgbClr val="4E88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4215384" y="2505456"/>
            <a:ext cx="1078992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630" b="1">
                <a:solidFill>
                  <a:srgbClr val="07122A"/>
                </a:solidFill>
                <a:latin typeface="Aptos Display"/>
              </a:rPr>
              <a:t>AMERICANA × SATIRE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94360" y="3200400"/>
            <a:ext cx="13716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00" b="1">
                <a:solidFill>
                  <a:srgbClr val="FF2269"/>
                </a:solidFill>
                <a:latin typeface="Aptos Display"/>
              </a:rPr>
              <a:t>THE RULE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594360" y="3474720"/>
            <a:ext cx="457200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50" b="0">
                <a:solidFill>
                  <a:srgbClr val="F8F4E6"/>
                </a:solidFill>
                <a:latin typeface="Aptos Display"/>
              </a:rPr>
              <a:t>Smartphones, monster trucks, airbrushed ads, extreme wealth, aliens, and old-school media coexist. To the people of The Rim, this is ordinary life.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94360" y="4434840"/>
            <a:ext cx="13716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900" b="1">
                <a:solidFill>
                  <a:srgbClr val="BBE241"/>
                </a:solidFill>
                <a:latin typeface="Aptos Display"/>
              </a:rPr>
              <a:t>THE TONE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94360" y="4709160"/>
            <a:ext cx="457200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50" b="0">
                <a:solidFill>
                  <a:srgbClr val="F8F4E6"/>
                </a:solidFill>
                <a:latin typeface="Aptos Display"/>
              </a:rPr>
              <a:t>The Rim borrows the look of America’s late-20th-century boom years, pushes the excess further, and uses the result for social commentary.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94360" y="5989320"/>
            <a:ext cx="4572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100" b="1">
                <a:solidFill>
                  <a:srgbClr val="BBE241"/>
                </a:solidFill>
                <a:latin typeface="Aptos Display"/>
              </a:rPr>
              <a:t>THE RIM IS WHERE YOU WANNA BE.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912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784080" y="-365760"/>
            <a:ext cx="2834640" cy="2834640"/>
          </a:xfrm>
          <a:prstGeom prst="ellipse">
            <a:avLst/>
          </a:prstGeom>
          <a:solidFill>
            <a:srgbClr val="F420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10424160" y="182880"/>
            <a:ext cx="1828800" cy="1828800"/>
          </a:xfrm>
          <a:prstGeom prst="ellipse">
            <a:avLst/>
          </a:prstGeom>
          <a:solidFill>
            <a:srgbClr val="B4DA5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-731520" y="5120640"/>
            <a:ext cx="2468880" cy="2468880"/>
          </a:xfrm>
          <a:prstGeom prst="ellipse">
            <a:avLst/>
          </a:prstGeom>
          <a:solidFill>
            <a:srgbClr val="2453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91440" y="5669280"/>
            <a:ext cx="1371600" cy="1371600"/>
          </a:xfrm>
          <a:prstGeom prst="ellipse">
            <a:avLst/>
          </a:prstGeom>
          <a:solidFill>
            <a:srgbClr val="D223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F7EF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40080" y="411480"/>
            <a:ext cx="59436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1">
                <a:solidFill>
                  <a:srgbClr val="B5E14C"/>
                </a:solidFill>
                <a:latin typeface="Arial"/>
              </a:rPr>
              <a:t>05 • IP PORTFOLIO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749808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F7EFDB"/>
                </a:solidFill>
                <a:latin typeface="Arial"/>
              </a:rPr>
              <a:t>One world. Multiple properties.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8368" y="1627632"/>
            <a:ext cx="9875520" cy="5943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0">
                <a:solidFill>
                  <a:srgbClr val="FFFFFF"/>
                </a:solidFill>
                <a:latin typeface="Arial"/>
              </a:rPr>
              <a:t>The portfolio starts with talent, media, characters, institutions, and fictional brands. Proven demand opens the path to real products and licensed extensions.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40080" y="2103120"/>
            <a:ext cx="3429000" cy="1874519"/>
          </a:xfrm>
          <a:prstGeom prst="roundRect">
            <a:avLst/>
          </a:prstGeom>
          <a:solidFill>
            <a:srgbClr val="141E3A"/>
          </a:solidFill>
          <a:ln w="19050">
            <a:solidFill>
              <a:srgbClr val="F420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7" y="2286000"/>
            <a:ext cx="3026664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>
                <a:solidFill>
                  <a:srgbClr val="F42069"/>
                </a:solidFill>
                <a:latin typeface="Arial"/>
              </a:rPr>
              <a:t>RMRADIO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41247" y="2670048"/>
            <a:ext cx="3026664" cy="20116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F7EFDB"/>
                </a:solidFill>
                <a:latin typeface="Arial"/>
              </a:rPr>
              <a:t>World news / sports / ads / music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434840" y="2103120"/>
            <a:ext cx="3429000" cy="1874519"/>
          </a:xfrm>
          <a:prstGeom prst="roundRect">
            <a:avLst/>
          </a:prstGeom>
          <a:solidFill>
            <a:srgbClr val="141E3A"/>
          </a:solidFill>
          <a:ln w="19050">
            <a:solidFill>
              <a:srgbClr val="B4DA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636008" y="2286000"/>
            <a:ext cx="3026664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>
                <a:solidFill>
                  <a:srgbClr val="B4DA55"/>
                </a:solidFill>
                <a:latin typeface="Arial"/>
              </a:rPr>
              <a:t>MODERN MAN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636008" y="2670048"/>
            <a:ext cx="3026664" cy="20116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F7EFDB"/>
                </a:solidFill>
                <a:latin typeface="Arial"/>
              </a:rPr>
              <a:t>Undefeatable straight-edge hurdler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8229600" y="2103120"/>
            <a:ext cx="3429000" cy="1874519"/>
          </a:xfrm>
          <a:prstGeom prst="roundRect">
            <a:avLst/>
          </a:prstGeom>
          <a:solidFill>
            <a:srgbClr val="141E3A"/>
          </a:solidFill>
          <a:ln w="19050">
            <a:solidFill>
              <a:srgbClr val="F7EFD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430768" y="2286000"/>
            <a:ext cx="3026664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>
                <a:solidFill>
                  <a:srgbClr val="F7EFDB"/>
                </a:solidFill>
                <a:latin typeface="Arial"/>
              </a:rPr>
              <a:t>EL MAS BARRACO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30768" y="2670048"/>
            <a:ext cx="3026664" cy="20116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F7EFDB"/>
                </a:solidFill>
                <a:latin typeface="Arial"/>
              </a:rPr>
              <a:t>Undefeated humanitarian luchador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40080" y="4160520"/>
            <a:ext cx="3429000" cy="914400"/>
          </a:xfrm>
          <a:prstGeom prst="roundRect">
            <a:avLst/>
          </a:prstGeom>
          <a:solidFill>
            <a:srgbClr val="141E3A"/>
          </a:solidFill>
          <a:ln w="19050">
            <a:solidFill>
              <a:srgbClr val="F420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41247" y="4315968"/>
            <a:ext cx="3026664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>
                <a:solidFill>
                  <a:srgbClr val="F42069"/>
                </a:solidFill>
                <a:latin typeface="Arial"/>
              </a:rPr>
              <a:t>GEEKS N FREEKS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41247" y="4681728"/>
            <a:ext cx="3026664" cy="20116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F7EFDB"/>
                </a:solidFill>
                <a:latin typeface="Arial"/>
              </a:rPr>
              <a:t>Four-monster college band gone global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4434840" y="4160520"/>
            <a:ext cx="3429000" cy="914400"/>
          </a:xfrm>
          <a:prstGeom prst="roundRect">
            <a:avLst/>
          </a:prstGeom>
          <a:solidFill>
            <a:srgbClr val="141E3A"/>
          </a:solidFill>
          <a:ln w="19050">
            <a:solidFill>
              <a:srgbClr val="B4DA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4636008" y="4315968"/>
            <a:ext cx="3026664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>
                <a:solidFill>
                  <a:srgbClr val="B4DA55"/>
                </a:solidFill>
                <a:latin typeface="Arial"/>
              </a:rPr>
              <a:t>DR. HELIO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636008" y="4681728"/>
            <a:ext cx="3026664" cy="20116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F7EFDB"/>
                </a:solidFill>
                <a:latin typeface="Arial"/>
              </a:rPr>
              <a:t>Idiot chemist who once cured cancer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8229600" y="4160520"/>
            <a:ext cx="3429000" cy="914400"/>
          </a:xfrm>
          <a:prstGeom prst="roundRect">
            <a:avLst/>
          </a:prstGeom>
          <a:solidFill>
            <a:srgbClr val="141E3A"/>
          </a:solidFill>
          <a:ln w="19050">
            <a:solidFill>
              <a:srgbClr val="F7EFD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8430768" y="4315968"/>
            <a:ext cx="3026664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>
                <a:solidFill>
                  <a:srgbClr val="F7EFDB"/>
                </a:solidFill>
                <a:latin typeface="Arial"/>
              </a:rPr>
              <a:t>RUN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430768" y="4681728"/>
            <a:ext cx="3026664" cy="20116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F7EFDB"/>
                </a:solidFill>
                <a:latin typeface="Arial"/>
              </a:rPr>
              <a:t>100% graduation-rate flagship university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640080" y="5285232"/>
            <a:ext cx="3429000" cy="914400"/>
          </a:xfrm>
          <a:prstGeom prst="roundRect">
            <a:avLst/>
          </a:prstGeom>
          <a:solidFill>
            <a:srgbClr val="141E3A"/>
          </a:solidFill>
          <a:ln w="19050">
            <a:solidFill>
              <a:srgbClr val="F420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841247" y="5440680"/>
            <a:ext cx="3026664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>
                <a:solidFill>
                  <a:srgbClr val="F42069"/>
                </a:solidFill>
                <a:latin typeface="Arial"/>
              </a:rPr>
              <a:t>BURPEES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41247" y="5806440"/>
            <a:ext cx="3026664" cy="20116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F7EFDB"/>
                </a:solidFill>
                <a:latin typeface="Arial"/>
              </a:rPr>
              <a:t>Carbonated candy-bar institution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434840" y="5285232"/>
            <a:ext cx="3429000" cy="914400"/>
          </a:xfrm>
          <a:prstGeom prst="roundRect">
            <a:avLst/>
          </a:prstGeom>
          <a:solidFill>
            <a:srgbClr val="141E3A"/>
          </a:solidFill>
          <a:ln w="19050">
            <a:solidFill>
              <a:srgbClr val="B4DA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4636008" y="5440680"/>
            <a:ext cx="3026664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>
                <a:solidFill>
                  <a:srgbClr val="B4DA55"/>
                </a:solidFill>
                <a:latin typeface="Arial"/>
              </a:rPr>
              <a:t>CATCH UP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636008" y="5806440"/>
            <a:ext cx="3026664" cy="20116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F7EFDB"/>
                </a:solidFill>
                <a:latin typeface="Arial"/>
              </a:rPr>
              <a:t>Modern Man’s sports drink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8229600" y="5285232"/>
            <a:ext cx="3429000" cy="914400"/>
          </a:xfrm>
          <a:prstGeom prst="roundRect">
            <a:avLst/>
          </a:prstGeom>
          <a:solidFill>
            <a:srgbClr val="141E3A"/>
          </a:solidFill>
          <a:ln w="19050">
            <a:solidFill>
              <a:srgbClr val="F7EFD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8430768" y="5440680"/>
            <a:ext cx="3026664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>
                <a:solidFill>
                  <a:srgbClr val="F7EFDB"/>
                </a:solidFill>
                <a:latin typeface="Arial"/>
              </a:rPr>
              <a:t>DID YOU KNOW?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8430768" y="5806440"/>
            <a:ext cx="3026664" cy="20116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F7EFDB"/>
                </a:solidFill>
                <a:latin typeface="Arial"/>
              </a:rPr>
              <a:t>Short-form facts that establish canon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40080" y="6547104"/>
            <a:ext cx="7772400" cy="16459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700">
                <a:solidFill>
                  <a:srgbClr val="0F1830"/>
                </a:solidFill>
              </a:rPr>
              <a:t>THE RIM, INC.  •  INVESTOR DECK v3.0  •  CONFIDENTIAL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1155680" y="6519672"/>
            <a:ext cx="41148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800" b="1">
                <a:solidFill>
                  <a:srgbClr val="09122A"/>
                </a:solidFill>
                <a:latin typeface="Arial"/>
              </a:rPr>
              <a:t>06</a:t>
            </a:r>
          </a:p>
        </p:txBody>
      </p:sp>
      <p:pic>
        <p:nvPicPr>
          <p:cNvPr id="40" name="Picture 39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0439" y="2898648"/>
            <a:ext cx="1748280" cy="932688"/>
          </a:xfrm>
          <a:prstGeom prst="rect">
            <a:avLst/>
          </a:prstGeom>
        </p:spPr>
      </p:pic>
      <p:pic>
        <p:nvPicPr>
          <p:cNvPr id="41" name="Picture 40" descr="ChatGPT Image Aug 27, 2026, 11_36_45 AM(2)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86882" y="2898648"/>
            <a:ext cx="524915" cy="932688"/>
          </a:xfrm>
          <a:prstGeom prst="rect">
            <a:avLst/>
          </a:prstGeom>
        </p:spPr>
      </p:pic>
      <p:pic>
        <p:nvPicPr>
          <p:cNvPr id="42" name="Picture 4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52698" y="2898648"/>
            <a:ext cx="782803" cy="93268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912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784080" y="-365760"/>
            <a:ext cx="2834640" cy="2834640"/>
          </a:xfrm>
          <a:prstGeom prst="ellipse">
            <a:avLst/>
          </a:prstGeom>
          <a:solidFill>
            <a:srgbClr val="F420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10424160" y="182880"/>
            <a:ext cx="1828800" cy="1828800"/>
          </a:xfrm>
          <a:prstGeom prst="ellipse">
            <a:avLst/>
          </a:prstGeom>
          <a:solidFill>
            <a:srgbClr val="B4DA5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-731520" y="5120640"/>
            <a:ext cx="2468880" cy="2468880"/>
          </a:xfrm>
          <a:prstGeom prst="ellipse">
            <a:avLst/>
          </a:prstGeom>
          <a:solidFill>
            <a:srgbClr val="2453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91440" y="5669280"/>
            <a:ext cx="1371600" cy="1371600"/>
          </a:xfrm>
          <a:prstGeom prst="ellipse">
            <a:avLst/>
          </a:prstGeom>
          <a:solidFill>
            <a:srgbClr val="D223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F7EF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40080" y="411480"/>
            <a:ext cx="59436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1">
                <a:solidFill>
                  <a:srgbClr val="B5E14C"/>
                </a:solidFill>
                <a:latin typeface="Arial"/>
              </a:rPr>
              <a:t>06 • AUDIENCE JOURNEY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749808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F7EFDB"/>
                </a:solidFill>
                <a:latin typeface="Arial"/>
              </a:rPr>
              <a:t>How the audience enters The Rim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8368" y="1627632"/>
            <a:ext cx="9875520" cy="5943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0">
                <a:solidFill>
                  <a:srgbClr val="FFFFFF"/>
                </a:solidFill>
                <a:latin typeface="Arial"/>
              </a:rPr>
              <a:t>Introduce the world through repeated details. Let the audience connect Swipe to a larger system over time.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331720"/>
            <a:ext cx="438912" cy="347472"/>
          </a:xfrm>
          <a:prstGeom prst="roundRect">
            <a:avLst/>
          </a:prstGeom>
          <a:solidFill>
            <a:srgbClr val="F420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02920" y="2359151"/>
            <a:ext cx="438912" cy="228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00" b="1">
                <a:solidFill>
                  <a:srgbClr val="0A0A0A"/>
                </a:solidFill>
                <a:latin typeface="Arial"/>
              </a:rPr>
              <a:t>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2880360"/>
            <a:ext cx="20574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1">
                <a:solidFill>
                  <a:srgbClr val="F7EFDB"/>
                </a:solidFill>
                <a:latin typeface="Arial"/>
              </a:rPr>
              <a:t>SWIPE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3273552"/>
            <a:ext cx="201168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00" b="0">
                <a:solidFill>
                  <a:srgbClr val="FFFFFF"/>
                </a:solidFill>
                <a:latin typeface="Arial"/>
              </a:rPr>
              <a:t>Personality, fashion, music, livestreams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468880" y="2743200"/>
            <a:ext cx="36576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1">
                <a:solidFill>
                  <a:srgbClr val="B4DA55"/>
                </a:solidFill>
                <a:latin typeface="Arial"/>
              </a:rPr>
              <a:t>→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2834639" y="2331720"/>
            <a:ext cx="438912" cy="347472"/>
          </a:xfrm>
          <a:prstGeom prst="roundRect">
            <a:avLst/>
          </a:prstGeom>
          <a:solidFill>
            <a:srgbClr val="B4DA5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2834639" y="2359151"/>
            <a:ext cx="438912" cy="228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00" b="1">
                <a:solidFill>
                  <a:srgbClr val="0A0A0A"/>
                </a:solidFill>
                <a:latin typeface="Arial"/>
              </a:rPr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834639" y="2880360"/>
            <a:ext cx="20574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1">
                <a:solidFill>
                  <a:srgbClr val="F7EFDB"/>
                </a:solidFill>
                <a:latin typeface="Arial"/>
              </a:rPr>
              <a:t>CURIOSITY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834639" y="3273552"/>
            <a:ext cx="201168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00" b="0">
                <a:solidFill>
                  <a:srgbClr val="FFFFFF"/>
                </a:solidFill>
                <a:latin typeface="Arial"/>
              </a:rPr>
              <a:t>Recurring references create a pattern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800600" y="2743200"/>
            <a:ext cx="36576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1">
                <a:solidFill>
                  <a:srgbClr val="B4DA55"/>
                </a:solidFill>
                <a:latin typeface="Arial"/>
              </a:rPr>
              <a:t>→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166359" y="2331720"/>
            <a:ext cx="438912" cy="347472"/>
          </a:xfrm>
          <a:prstGeom prst="roundRect">
            <a:avLst/>
          </a:prstGeom>
          <a:solidFill>
            <a:srgbClr val="F7EF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5166359" y="2359151"/>
            <a:ext cx="438912" cy="228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00" b="1">
                <a:solidFill>
                  <a:srgbClr val="0A0A0A"/>
                </a:solidFill>
                <a:latin typeface="Arial"/>
              </a:rPr>
              <a:t>3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166359" y="2880360"/>
            <a:ext cx="20574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1">
                <a:solidFill>
                  <a:srgbClr val="F7EFDB"/>
                </a:solidFill>
                <a:latin typeface="Arial"/>
              </a:rPr>
              <a:t>RMRADIO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166359" y="3273552"/>
            <a:ext cx="201168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00" b="0">
                <a:solidFill>
                  <a:srgbClr val="FFFFFF"/>
                </a:solidFill>
                <a:latin typeface="Arial"/>
              </a:rPr>
              <a:t>News reports events beyond Swipe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132319" y="2743200"/>
            <a:ext cx="36576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1">
                <a:solidFill>
                  <a:srgbClr val="B4DA55"/>
                </a:solidFill>
                <a:latin typeface="Arial"/>
              </a:rPr>
              <a:t>→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7498079" y="2331720"/>
            <a:ext cx="438912" cy="347472"/>
          </a:xfrm>
          <a:prstGeom prst="roundRect">
            <a:avLst/>
          </a:prstGeom>
          <a:solidFill>
            <a:srgbClr val="2453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7498079" y="2359151"/>
            <a:ext cx="438912" cy="228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00" b="1">
                <a:solidFill>
                  <a:srgbClr val="0A0A0A"/>
                </a:solidFill>
                <a:latin typeface="Arial"/>
              </a:rPr>
              <a:t>4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498079" y="2880360"/>
            <a:ext cx="20574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1">
                <a:solidFill>
                  <a:srgbClr val="F7EFDB"/>
                </a:solidFill>
                <a:latin typeface="Arial"/>
              </a:rPr>
              <a:t>LORE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498079" y="3273552"/>
            <a:ext cx="201168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00" b="0">
                <a:solidFill>
                  <a:srgbClr val="FFFFFF"/>
                </a:solidFill>
                <a:latin typeface="Arial"/>
              </a:rPr>
              <a:t>Did You Know? + background artifacts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464040" y="2743200"/>
            <a:ext cx="36576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1">
                <a:solidFill>
                  <a:srgbClr val="B4DA55"/>
                </a:solidFill>
                <a:latin typeface="Arial"/>
              </a:rPr>
              <a:t>→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9829800" y="2331720"/>
            <a:ext cx="438912" cy="347472"/>
          </a:xfrm>
          <a:prstGeom prst="roundRect">
            <a:avLst/>
          </a:prstGeom>
          <a:solidFill>
            <a:srgbClr val="6437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9829800" y="2359151"/>
            <a:ext cx="438912" cy="228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00" b="1">
                <a:solidFill>
                  <a:srgbClr val="0A0A0A"/>
                </a:solidFill>
                <a:latin typeface="Arial"/>
              </a:rPr>
              <a:t>5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9829800" y="2880360"/>
            <a:ext cx="20574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1">
                <a:solidFill>
                  <a:srgbClr val="F7EFDB"/>
                </a:solidFill>
                <a:latin typeface="Arial"/>
              </a:rPr>
              <a:t>TRANSFER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9829800" y="3273552"/>
            <a:ext cx="201168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00" b="0">
                <a:solidFill>
                  <a:srgbClr val="FFFFFF"/>
                </a:solidFill>
                <a:latin typeface="Arial"/>
              </a:rPr>
              <a:t>Fans care about Rim properties without Swipe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85800" y="4892040"/>
            <a:ext cx="1033272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B4DA55"/>
                </a:solidFill>
                <a:latin typeface="Arial"/>
              </a:rPr>
              <a:t>TARGET SHIFT: “Who is Swipe?” → “What is The Rim?” → “What happens next?”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40080" y="6547104"/>
            <a:ext cx="7772400" cy="16459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700">
                <a:solidFill>
                  <a:srgbClr val="0F1830"/>
                </a:solidFill>
              </a:rPr>
              <a:t>THE RIM, INC.  •  INVESTOR DECK v3.0  •  CONFIDENTIAL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1155680" y="6519672"/>
            <a:ext cx="41148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800" b="1">
                <a:solidFill>
                  <a:srgbClr val="09122A"/>
                </a:solidFill>
                <a:latin typeface="Arial"/>
              </a:rPr>
              <a:t>07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912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784080" y="-365760"/>
            <a:ext cx="2834640" cy="2834640"/>
          </a:xfrm>
          <a:prstGeom prst="ellipse">
            <a:avLst/>
          </a:prstGeom>
          <a:solidFill>
            <a:srgbClr val="F420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10424160" y="182880"/>
            <a:ext cx="1828800" cy="1828800"/>
          </a:xfrm>
          <a:prstGeom prst="ellipse">
            <a:avLst/>
          </a:prstGeom>
          <a:solidFill>
            <a:srgbClr val="B4DA5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-731520" y="5120640"/>
            <a:ext cx="2468880" cy="2468880"/>
          </a:xfrm>
          <a:prstGeom prst="ellipse">
            <a:avLst/>
          </a:prstGeom>
          <a:solidFill>
            <a:srgbClr val="2453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91440" y="5669280"/>
            <a:ext cx="1371600" cy="1371600"/>
          </a:xfrm>
          <a:prstGeom prst="ellipse">
            <a:avLst/>
          </a:prstGeom>
          <a:solidFill>
            <a:srgbClr val="D223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F7EF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40080" y="411480"/>
            <a:ext cx="59436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1">
                <a:solidFill>
                  <a:srgbClr val="B5E14C"/>
                </a:solidFill>
                <a:latin typeface="Arial"/>
              </a:rPr>
              <a:t>07 • CONTENT ENGINE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749808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F7EFDB"/>
                </a:solidFill>
                <a:latin typeface="Arial"/>
              </a:rPr>
              <a:t>Capture daily life. Publish with intent.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8368" y="1627632"/>
            <a:ext cx="9875520" cy="5943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0">
                <a:solidFill>
                  <a:srgbClr val="FFFFFF"/>
                </a:solidFill>
                <a:latin typeface="Arial"/>
              </a:rPr>
              <a:t>The team captures Swipe’s daily life and turns the strongest moments into a steady content pipeline.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48640" y="2240280"/>
            <a:ext cx="2057400" cy="2057400"/>
          </a:xfrm>
          <a:prstGeom prst="roundRect">
            <a:avLst/>
          </a:prstGeom>
          <a:solidFill>
            <a:srgbClr val="141E3A"/>
          </a:solidFill>
          <a:ln w="19050">
            <a:solidFill>
              <a:srgbClr val="F420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49808" y="2423160"/>
            <a:ext cx="1655064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>
                <a:solidFill>
                  <a:srgbClr val="F42069"/>
                </a:solidFill>
                <a:latin typeface="Arial"/>
              </a:rPr>
              <a:t>CAPTURE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49808" y="2807208"/>
            <a:ext cx="1655064" cy="13441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F7EFDB"/>
                </a:solidFill>
                <a:latin typeface="Arial"/>
              </a:rPr>
              <a:t>An embedded camera operator captures Swipe throughout the day.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2880360" y="2240280"/>
            <a:ext cx="2057400" cy="2057400"/>
          </a:xfrm>
          <a:prstGeom prst="roundRect">
            <a:avLst/>
          </a:prstGeom>
          <a:solidFill>
            <a:srgbClr val="141E3A"/>
          </a:solidFill>
          <a:ln w="19050">
            <a:solidFill>
              <a:srgbClr val="B4DA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3081528" y="2423160"/>
            <a:ext cx="1655064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>
                <a:solidFill>
                  <a:srgbClr val="B4DA55"/>
                </a:solidFill>
                <a:latin typeface="Arial"/>
              </a:rPr>
              <a:t>INGEST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081528" y="2807208"/>
            <a:ext cx="1655064" cy="13441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F7EFDB"/>
                </a:solidFill>
                <a:latin typeface="Arial"/>
              </a:rPr>
              <a:t>Footage is archived, tagged and searchable.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212079" y="2240280"/>
            <a:ext cx="2057400" cy="2057400"/>
          </a:xfrm>
          <a:prstGeom prst="roundRect">
            <a:avLst/>
          </a:prstGeom>
          <a:solidFill>
            <a:srgbClr val="141E3A"/>
          </a:solidFill>
          <a:ln w="19050">
            <a:solidFill>
              <a:srgbClr val="F7EFD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413247" y="2423160"/>
            <a:ext cx="1655064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>
                <a:solidFill>
                  <a:srgbClr val="F7EFDB"/>
                </a:solidFill>
                <a:latin typeface="Arial"/>
              </a:rPr>
              <a:t>CLIP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413247" y="2807208"/>
            <a:ext cx="1655064" cy="13441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F7EFDB"/>
                </a:solidFill>
                <a:latin typeface="Arial"/>
              </a:rPr>
              <a:t>Editors pull the strongest personality, fashion, music, and comedy moments.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7543800" y="2240280"/>
            <a:ext cx="2057400" cy="2057400"/>
          </a:xfrm>
          <a:prstGeom prst="roundRect">
            <a:avLst/>
          </a:prstGeom>
          <a:solidFill>
            <a:srgbClr val="141E3A"/>
          </a:solidFill>
          <a:ln w="19050">
            <a:solidFill>
              <a:srgbClr val="2453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744968" y="2423160"/>
            <a:ext cx="1655064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>
                <a:solidFill>
                  <a:srgbClr val="2453A8"/>
                </a:solidFill>
                <a:latin typeface="Arial"/>
              </a:rPr>
              <a:t>RIMIFY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744968" y="2807208"/>
            <a:ext cx="1655064" cy="13441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F7EFDB"/>
                </a:solidFill>
                <a:latin typeface="Arial"/>
              </a:rPr>
              <a:t>A separate edit adds RMRADIO, lore, and in-world details.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9875519" y="2240280"/>
            <a:ext cx="2057400" cy="2057400"/>
          </a:xfrm>
          <a:prstGeom prst="roundRect">
            <a:avLst/>
          </a:prstGeom>
          <a:solidFill>
            <a:srgbClr val="141E3A"/>
          </a:solidFill>
          <a:ln w="19050">
            <a:solidFill>
              <a:srgbClr val="64379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10076688" y="2423160"/>
            <a:ext cx="1655064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>
                <a:solidFill>
                  <a:srgbClr val="643791"/>
                </a:solidFill>
                <a:latin typeface="Arial"/>
              </a:rPr>
              <a:t>AMPLIFY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076688" y="2807208"/>
            <a:ext cx="1655064" cy="13441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F7EFDB"/>
                </a:solidFill>
                <a:latin typeface="Arial"/>
              </a:rPr>
              <a:t>Paid media supports posts with strong organic performance.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85800" y="4800600"/>
            <a:ext cx="1042416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1">
                <a:solidFill>
                  <a:srgbClr val="F7EFDB"/>
                </a:solidFill>
                <a:latin typeface="Arial"/>
              </a:rPr>
              <a:t>CAPTURE DOES NOT EQUAL PUBLISH. The founder sets privacy limits and holds final creative approval.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0080" y="6547104"/>
            <a:ext cx="7772400" cy="16459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700">
                <a:solidFill>
                  <a:srgbClr val="0F1830"/>
                </a:solidFill>
              </a:rPr>
              <a:t>THE RIM, INC.  •  INVESTOR DECK v3.0  •  CONFIDENTIAL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1155680" y="6519672"/>
            <a:ext cx="41148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800" b="1">
                <a:solidFill>
                  <a:srgbClr val="09122A"/>
                </a:solidFill>
                <a:latin typeface="Arial"/>
              </a:rPr>
              <a:t>08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912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784080" y="-365760"/>
            <a:ext cx="2834640" cy="2834640"/>
          </a:xfrm>
          <a:prstGeom prst="ellipse">
            <a:avLst/>
          </a:prstGeom>
          <a:solidFill>
            <a:srgbClr val="F420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10424160" y="182880"/>
            <a:ext cx="1828800" cy="1828800"/>
          </a:xfrm>
          <a:prstGeom prst="ellipse">
            <a:avLst/>
          </a:prstGeom>
          <a:solidFill>
            <a:srgbClr val="B4DA5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-731520" y="5120640"/>
            <a:ext cx="2468880" cy="2468880"/>
          </a:xfrm>
          <a:prstGeom prst="ellipse">
            <a:avLst/>
          </a:prstGeom>
          <a:solidFill>
            <a:srgbClr val="2453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91440" y="5669280"/>
            <a:ext cx="1371600" cy="1371600"/>
          </a:xfrm>
          <a:prstGeom prst="ellipse">
            <a:avLst/>
          </a:prstGeom>
          <a:solidFill>
            <a:srgbClr val="D223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F7EF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40080" y="411480"/>
            <a:ext cx="59436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1">
                <a:solidFill>
                  <a:srgbClr val="B5E14C"/>
                </a:solidFill>
                <a:latin typeface="Arial"/>
              </a:rPr>
              <a:t>08 • BUSINESS MODEL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749808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F7EFDB"/>
                </a:solidFill>
                <a:latin typeface="Arial"/>
              </a:rPr>
              <a:t>Monetize Swipe first. Expand The Rim with demand.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8368" y="1627632"/>
            <a:ext cx="9875520" cy="5943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>
                <a:solidFill>
                  <a:srgbClr val="F5F5F0"/>
                </a:solidFill>
              </a:rPr>
              <a:t>Revenue begins with Swipe. Supporting IP enters commerce after audience demand is proven.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40080" y="2240280"/>
            <a:ext cx="3337560" cy="2423160"/>
          </a:xfrm>
          <a:prstGeom prst="roundRect">
            <a:avLst/>
          </a:prstGeom>
          <a:solidFill>
            <a:srgbClr val="141E3A"/>
          </a:solidFill>
          <a:ln w="19050">
            <a:solidFill>
              <a:srgbClr val="F420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7" y="2423160"/>
            <a:ext cx="2935224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800" b="1">
                <a:solidFill>
                  <a:srgbClr val="B5E14C"/>
                </a:solidFill>
              </a:rPr>
              <a:t>YEAR-1 REVENUE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41247" y="2807208"/>
            <a:ext cx="2935224" cy="170992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>
                <a:solidFill>
                  <a:srgbClr val="F5F5F0"/>
                </a:solidFill>
              </a:rPr>
              <a:t>Rimified brand partnerships • sponsorships • music/streaming • appearances • selective Swipe merchandise • platform/creator revenue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251960" y="2240280"/>
            <a:ext cx="3337560" cy="2423160"/>
          </a:xfrm>
          <a:prstGeom prst="roundRect">
            <a:avLst/>
          </a:prstGeom>
          <a:solidFill>
            <a:srgbClr val="141E3A"/>
          </a:solidFill>
          <a:ln w="19050">
            <a:solidFill>
              <a:srgbClr val="B4DA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453128" y="2423160"/>
            <a:ext cx="2935224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800" b="1">
                <a:solidFill>
                  <a:srgbClr val="B5E14C"/>
                </a:solidFill>
              </a:rPr>
              <a:t>LATER EXPANSION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453128" y="2807208"/>
            <a:ext cx="2935224" cy="170992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>
                <a:solidFill>
                  <a:srgbClr val="F5F5F0"/>
                </a:solidFill>
              </a:rPr>
              <a:t>Licensing • character merchandise • RMRADIO • consumer products • live experiences • music from Rim acts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863840" y="2240280"/>
            <a:ext cx="3337560" cy="2423160"/>
          </a:xfrm>
          <a:prstGeom prst="roundRect">
            <a:avLst/>
          </a:prstGeom>
          <a:solidFill>
            <a:srgbClr val="141E3A"/>
          </a:solidFill>
          <a:ln w="19050">
            <a:solidFill>
              <a:srgbClr val="F7EFD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065008" y="2423160"/>
            <a:ext cx="2935224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800" b="1">
                <a:solidFill>
                  <a:srgbClr val="B5E14C"/>
                </a:solidFill>
              </a:rPr>
              <a:t>RIMIFICATION RULE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065008" y="2807208"/>
            <a:ext cx="2935224" cy="170992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>
                <a:solidFill>
                  <a:srgbClr val="F5F5F0"/>
                </a:solidFill>
              </a:rPr>
              <a:t>Real brands enter The Rim through RMRADIO, Did You Know?, fictional events, and in-world scenarios. The Rim retains creative control.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85800" y="5074920"/>
            <a:ext cx="1024128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>
                <a:solidFill>
                  <a:srgbClr val="F5F5F0"/>
                </a:solidFill>
              </a:rPr>
              <a:t>PARTNERSHIP BOUNDARY: Swipe remains intentionally nonpartisan. Exclusivity is narrow and paid for. Swipe access does not equal portfolio rights.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0080" y="6547104"/>
            <a:ext cx="7772400" cy="16459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700">
                <a:solidFill>
                  <a:srgbClr val="0F1830"/>
                </a:solidFill>
              </a:rPr>
              <a:t>THE RIM, INC.  •  INVESTOR DECK v3.0  •  CONFIDENTIAL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1155680" y="6519672"/>
            <a:ext cx="41148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800" b="1">
                <a:solidFill>
                  <a:srgbClr val="09122A"/>
                </a:solidFill>
                <a:latin typeface="Arial"/>
              </a:rPr>
              <a:t>09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